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27"/>
  </p:notesMasterIdLst>
  <p:handoutMasterIdLst>
    <p:handoutMasterId r:id="rId28"/>
  </p:handoutMasterIdLst>
  <p:sldIdLst>
    <p:sldId id="300" r:id="rId3"/>
    <p:sldId id="350" r:id="rId4"/>
    <p:sldId id="438" r:id="rId5"/>
    <p:sldId id="439" r:id="rId6"/>
    <p:sldId id="352" r:id="rId7"/>
    <p:sldId id="351" r:id="rId8"/>
    <p:sldId id="428" r:id="rId9"/>
    <p:sldId id="440" r:id="rId10"/>
    <p:sldId id="434" r:id="rId11"/>
    <p:sldId id="441" r:id="rId12"/>
    <p:sldId id="429" r:id="rId13"/>
    <p:sldId id="430" r:id="rId14"/>
    <p:sldId id="435" r:id="rId15"/>
    <p:sldId id="431" r:id="rId16"/>
    <p:sldId id="433" r:id="rId17"/>
    <p:sldId id="432" r:id="rId18"/>
    <p:sldId id="436" r:id="rId19"/>
    <p:sldId id="447" r:id="rId20"/>
    <p:sldId id="445" r:id="rId21"/>
    <p:sldId id="437" r:id="rId22"/>
    <p:sldId id="442" r:id="rId23"/>
    <p:sldId id="443" r:id="rId24"/>
    <p:sldId id="444" r:id="rId25"/>
    <p:sldId id="451" r:id="rId26"/>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guide id="3" orient="horz" pos="2949">
          <p15:clr>
            <a:srgbClr val="A4A3A4"/>
          </p15:clr>
        </p15:guide>
        <p15:guide id="4" pos="22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Rath" initials="JR" lastIdx="15" clrIdx="0">
    <p:extLst/>
  </p:cmAuthor>
  <p:cmAuthor id="2" name="Christin Diehl" initials="CD" lastIdx="2" clrIdx="1">
    <p:extLst/>
  </p:cmAuthor>
  <p:cmAuthor id="3" name="Laura Nuss" initials="LN" lastIdx="14" clrIdx="2">
    <p:extLst/>
  </p:cmAuthor>
  <p:cmAuthor id="4" name="MICHELE MACKENZIE" initials="MM" lastIdx="6"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49" d="100"/>
          <a:sy n="49" d="100"/>
        </p:scale>
        <p:origin x="42" y="348"/>
      </p:cViewPr>
      <p:guideLst>
        <p:guide orient="horz" pos="2160"/>
        <p:guide pos="2880"/>
      </p:guideLst>
    </p:cSldViewPr>
  </p:slideViewPr>
  <p:outlineViewPr>
    <p:cViewPr>
      <p:scale>
        <a:sx n="33" d="100"/>
        <a:sy n="33" d="100"/>
      </p:scale>
      <p:origin x="0" y="-276"/>
    </p:cViewPr>
  </p:outlineViewPr>
  <p:notesTextViewPr>
    <p:cViewPr>
      <p:scale>
        <a:sx n="100" d="100"/>
        <a:sy n="100" d="100"/>
      </p:scale>
      <p:origin x="0" y="0"/>
    </p:cViewPr>
  </p:notesTextViewPr>
  <p:sorterViewPr>
    <p:cViewPr varScale="1">
      <p:scale>
        <a:sx n="100" d="100"/>
        <a:sy n="100" d="100"/>
      </p:scale>
      <p:origin x="0" y="-1392"/>
    </p:cViewPr>
  </p:sorterViewPr>
  <p:notesViewPr>
    <p:cSldViewPr>
      <p:cViewPr varScale="1">
        <p:scale>
          <a:sx n="91" d="100"/>
          <a:sy n="91" d="100"/>
        </p:scale>
        <p:origin x="3600" y="102"/>
      </p:cViewPr>
      <p:guideLst>
        <p:guide orient="horz" pos="2957"/>
        <p:guide pos="2238"/>
        <p:guide orient="horz" pos="2949"/>
        <p:guide pos="22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7FF18F-8093-4CB3-AF19-A46005B60323}"/>
              </a:ext>
            </a:extLst>
          </p:cNvPr>
          <p:cNvSpPr>
            <a:spLocks noGrp="1"/>
          </p:cNvSpPr>
          <p:nvPr>
            <p:ph type="hdr" sz="quarter"/>
          </p:nvPr>
        </p:nvSpPr>
        <p:spPr>
          <a:xfrm>
            <a:off x="0" y="1"/>
            <a:ext cx="3067050" cy="468313"/>
          </a:xfrm>
          <a:prstGeom prst="rect">
            <a:avLst/>
          </a:prstGeom>
        </p:spPr>
        <p:txBody>
          <a:bodyPr vert="horz" lIns="91347" tIns="45674" rIns="91347" bIns="45674"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EE52BE5-5B81-40C2-807E-B9BA0663C831}"/>
              </a:ext>
            </a:extLst>
          </p:cNvPr>
          <p:cNvSpPr>
            <a:spLocks noGrp="1"/>
          </p:cNvSpPr>
          <p:nvPr>
            <p:ph type="dt" sz="quarter" idx="1"/>
          </p:nvPr>
        </p:nvSpPr>
        <p:spPr>
          <a:xfrm>
            <a:off x="4008438" y="1"/>
            <a:ext cx="3067050" cy="468313"/>
          </a:xfrm>
          <a:prstGeom prst="rect">
            <a:avLst/>
          </a:prstGeom>
        </p:spPr>
        <p:txBody>
          <a:bodyPr vert="horz" wrap="square" lIns="91347" tIns="45674" rIns="91347" bIns="45674" numCol="1" anchor="t" anchorCtr="0" compatLnSpc="1">
            <a:prstTxWarp prst="textNoShape">
              <a:avLst/>
            </a:prstTxWarp>
          </a:bodyPr>
          <a:lstStyle>
            <a:lvl1pPr algn="r" eaLnBrk="1" hangingPunct="1">
              <a:defRPr sz="1200">
                <a:latin typeface="Calibri" pitchFamily="34" charset="0"/>
              </a:defRPr>
            </a:lvl1pPr>
          </a:lstStyle>
          <a:p>
            <a:pPr>
              <a:defRPr/>
            </a:pPr>
            <a:fld id="{A9A51DB7-7104-4724-9BE6-3FA53FFE8FCF}" type="datetimeFigureOut">
              <a:rPr lang="en-US"/>
              <a:pPr>
                <a:defRPr/>
              </a:pPr>
              <a:t>9/21/2018</a:t>
            </a:fld>
            <a:endParaRPr lang="en-US"/>
          </a:p>
        </p:txBody>
      </p:sp>
      <p:sp>
        <p:nvSpPr>
          <p:cNvPr id="4" name="Footer Placeholder 3">
            <a:extLst>
              <a:ext uri="{FF2B5EF4-FFF2-40B4-BE49-F238E27FC236}">
                <a16:creationId xmlns:a16="http://schemas.microsoft.com/office/drawing/2014/main" id="{59EB5FF7-D11F-4C3B-B066-25F96C25CB4C}"/>
              </a:ext>
            </a:extLst>
          </p:cNvPr>
          <p:cNvSpPr>
            <a:spLocks noGrp="1"/>
          </p:cNvSpPr>
          <p:nvPr>
            <p:ph type="ftr" sz="quarter" idx="2"/>
          </p:nvPr>
        </p:nvSpPr>
        <p:spPr>
          <a:xfrm>
            <a:off x="0" y="8893176"/>
            <a:ext cx="3067050" cy="468313"/>
          </a:xfrm>
          <a:prstGeom prst="rect">
            <a:avLst/>
          </a:prstGeom>
        </p:spPr>
        <p:txBody>
          <a:bodyPr vert="horz" lIns="91347" tIns="45674" rIns="91347" bIns="45674"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9BFD7F74-4507-4BD2-A4E8-AC84EF228BFD}"/>
              </a:ext>
            </a:extLst>
          </p:cNvPr>
          <p:cNvSpPr>
            <a:spLocks noGrp="1"/>
          </p:cNvSpPr>
          <p:nvPr>
            <p:ph type="sldNum" sz="quarter" idx="3"/>
          </p:nvPr>
        </p:nvSpPr>
        <p:spPr>
          <a:xfrm>
            <a:off x="4008438" y="8893176"/>
            <a:ext cx="3067050" cy="468313"/>
          </a:xfrm>
          <a:prstGeom prst="rect">
            <a:avLst/>
          </a:prstGeom>
        </p:spPr>
        <p:txBody>
          <a:bodyPr vert="horz" wrap="square" lIns="91347" tIns="45674" rIns="91347" bIns="45674"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1098129-78AC-4A57-ACCB-109BB5653B65}" type="slidenum">
              <a:rPr lang="en-US" altLang="en-US"/>
              <a:pPr>
                <a:defRPr/>
              </a:pPr>
              <a:t>‹#›</a:t>
            </a:fld>
            <a:endParaRPr lang="en-US" altLang="en-US"/>
          </a:p>
        </p:txBody>
      </p:sp>
    </p:spTree>
    <p:extLst>
      <p:ext uri="{BB962C8B-B14F-4D97-AF65-F5344CB8AC3E}">
        <p14:creationId xmlns:p14="http://schemas.microsoft.com/office/powerpoint/2010/main" val="875414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3191E7-8195-43EA-BFB8-346DA69DA56D}"/>
              </a:ext>
            </a:extLst>
          </p:cNvPr>
          <p:cNvSpPr>
            <a:spLocks noGrp="1"/>
          </p:cNvSpPr>
          <p:nvPr>
            <p:ph type="hdr" sz="quarter"/>
          </p:nvPr>
        </p:nvSpPr>
        <p:spPr>
          <a:xfrm>
            <a:off x="0" y="1"/>
            <a:ext cx="3067050" cy="468313"/>
          </a:xfrm>
          <a:prstGeom prst="rect">
            <a:avLst/>
          </a:prstGeom>
        </p:spPr>
        <p:txBody>
          <a:bodyPr vert="horz" lIns="93088" tIns="46544" rIns="93088" bIns="46544"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5D8F211-D509-423B-B1B2-0DF2E1E5AA78}"/>
              </a:ext>
            </a:extLst>
          </p:cNvPr>
          <p:cNvSpPr>
            <a:spLocks noGrp="1"/>
          </p:cNvSpPr>
          <p:nvPr>
            <p:ph type="dt" idx="1"/>
          </p:nvPr>
        </p:nvSpPr>
        <p:spPr>
          <a:xfrm>
            <a:off x="4008438" y="1"/>
            <a:ext cx="3067050" cy="468313"/>
          </a:xfrm>
          <a:prstGeom prst="rect">
            <a:avLst/>
          </a:prstGeom>
        </p:spPr>
        <p:txBody>
          <a:bodyPr vert="horz" wrap="square" lIns="93088" tIns="46544" rIns="93088" bIns="46544" numCol="1" anchor="t" anchorCtr="0" compatLnSpc="1">
            <a:prstTxWarp prst="textNoShape">
              <a:avLst/>
            </a:prstTxWarp>
          </a:bodyPr>
          <a:lstStyle>
            <a:lvl1pPr algn="r" eaLnBrk="1" hangingPunct="1">
              <a:defRPr sz="1200">
                <a:latin typeface="Calibri" pitchFamily="34" charset="0"/>
              </a:defRPr>
            </a:lvl1pPr>
          </a:lstStyle>
          <a:p>
            <a:pPr>
              <a:defRPr/>
            </a:pPr>
            <a:fld id="{60283375-9911-4C90-B1B0-D06BA320E9BC}" type="datetimeFigureOut">
              <a:rPr lang="en-US"/>
              <a:pPr>
                <a:defRPr/>
              </a:pPr>
              <a:t>9/21/2018</a:t>
            </a:fld>
            <a:endParaRPr lang="en-US"/>
          </a:p>
        </p:txBody>
      </p:sp>
      <p:sp>
        <p:nvSpPr>
          <p:cNvPr id="4" name="Slide Image Placeholder 3">
            <a:extLst>
              <a:ext uri="{FF2B5EF4-FFF2-40B4-BE49-F238E27FC236}">
                <a16:creationId xmlns:a16="http://schemas.microsoft.com/office/drawing/2014/main" id="{02B34B2F-B335-4F29-8099-BF04BAAA983E}"/>
              </a:ext>
            </a:extLst>
          </p:cNvPr>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088" tIns="46544" rIns="93088" bIns="46544" rtlCol="0" anchor="ctr"/>
          <a:lstStyle/>
          <a:p>
            <a:pPr lvl="0"/>
            <a:endParaRPr lang="en-US" noProof="0" dirty="0"/>
          </a:p>
        </p:txBody>
      </p:sp>
      <p:sp>
        <p:nvSpPr>
          <p:cNvPr id="5" name="Notes Placeholder 4">
            <a:extLst>
              <a:ext uri="{FF2B5EF4-FFF2-40B4-BE49-F238E27FC236}">
                <a16:creationId xmlns:a16="http://schemas.microsoft.com/office/drawing/2014/main" id="{293846D8-298A-4458-9D98-088D19A55210}"/>
              </a:ext>
            </a:extLst>
          </p:cNvPr>
          <p:cNvSpPr>
            <a:spLocks noGrp="1"/>
          </p:cNvSpPr>
          <p:nvPr>
            <p:ph type="body" sz="quarter" idx="3"/>
          </p:nvPr>
        </p:nvSpPr>
        <p:spPr>
          <a:xfrm>
            <a:off x="708026" y="4448176"/>
            <a:ext cx="5661025" cy="4213225"/>
          </a:xfrm>
          <a:prstGeom prst="rect">
            <a:avLst/>
          </a:prstGeom>
        </p:spPr>
        <p:txBody>
          <a:bodyPr vert="horz" lIns="93088" tIns="46544" rIns="93088" bIns="4654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47AA26-9F65-41F8-B192-71FADD96D6AF}"/>
              </a:ext>
            </a:extLst>
          </p:cNvPr>
          <p:cNvSpPr>
            <a:spLocks noGrp="1"/>
          </p:cNvSpPr>
          <p:nvPr>
            <p:ph type="ftr" sz="quarter" idx="4"/>
          </p:nvPr>
        </p:nvSpPr>
        <p:spPr>
          <a:xfrm>
            <a:off x="0" y="8893176"/>
            <a:ext cx="3067050" cy="468313"/>
          </a:xfrm>
          <a:prstGeom prst="rect">
            <a:avLst/>
          </a:prstGeom>
        </p:spPr>
        <p:txBody>
          <a:bodyPr vert="horz" lIns="93088" tIns="46544" rIns="93088" bIns="46544"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232D148-2A32-472C-837C-B0954FB5622B}"/>
              </a:ext>
            </a:extLst>
          </p:cNvPr>
          <p:cNvSpPr>
            <a:spLocks noGrp="1"/>
          </p:cNvSpPr>
          <p:nvPr>
            <p:ph type="sldNum" sz="quarter" idx="5"/>
          </p:nvPr>
        </p:nvSpPr>
        <p:spPr>
          <a:xfrm>
            <a:off x="4008438" y="8893176"/>
            <a:ext cx="3067050" cy="468313"/>
          </a:xfrm>
          <a:prstGeom prst="rect">
            <a:avLst/>
          </a:prstGeom>
        </p:spPr>
        <p:txBody>
          <a:bodyPr vert="horz" wrap="square" lIns="93088" tIns="46544" rIns="93088" bIns="46544"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A4CFB4-4E90-40D2-8FF8-EB2E466BCC7F}" type="slidenum">
              <a:rPr lang="en-US" altLang="en-US"/>
              <a:pPr>
                <a:defRPr/>
              </a:pPr>
              <a:t>‹#›</a:t>
            </a:fld>
            <a:endParaRPr lang="en-US" altLang="en-US"/>
          </a:p>
        </p:txBody>
      </p:sp>
    </p:spTree>
    <p:extLst>
      <p:ext uri="{BB962C8B-B14F-4D97-AF65-F5344CB8AC3E}">
        <p14:creationId xmlns:p14="http://schemas.microsoft.com/office/powerpoint/2010/main" val="509363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A772563-0F42-47BA-9E4C-F403A7EAD2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9098AB9-932F-49B5-9199-8F45971B56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41CB9971-C860-48EC-B27C-9180E1576A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9218" indent="-287307">
              <a:defRPr>
                <a:solidFill>
                  <a:schemeClr val="tx1"/>
                </a:solidFill>
                <a:latin typeface="Times New Roman" panose="02020603050405020304" pitchFamily="18" charset="0"/>
                <a:ea typeface="MS PGothic" panose="020B0600070205080204" pitchFamily="34" charset="-128"/>
              </a:defRPr>
            </a:lvl2pPr>
            <a:lvl3pPr marL="1153987" indent="-230163">
              <a:defRPr>
                <a:solidFill>
                  <a:schemeClr val="tx1"/>
                </a:solidFill>
                <a:latin typeface="Times New Roman" panose="02020603050405020304" pitchFamily="18" charset="0"/>
                <a:ea typeface="MS PGothic" panose="020B0600070205080204" pitchFamily="34" charset="-128"/>
              </a:defRPr>
            </a:lvl3pPr>
            <a:lvl4pPr marL="1617486" indent="-230163">
              <a:defRPr>
                <a:solidFill>
                  <a:schemeClr val="tx1"/>
                </a:solidFill>
                <a:latin typeface="Times New Roman" panose="02020603050405020304" pitchFamily="18" charset="0"/>
                <a:ea typeface="MS PGothic" panose="020B0600070205080204" pitchFamily="34" charset="-128"/>
              </a:defRPr>
            </a:lvl4pPr>
            <a:lvl5pPr marL="2079398" indent="-230163">
              <a:defRPr>
                <a:solidFill>
                  <a:schemeClr val="tx1"/>
                </a:solidFill>
                <a:latin typeface="Times New Roman" panose="02020603050405020304" pitchFamily="18" charset="0"/>
                <a:ea typeface="MS PGothic" panose="020B0600070205080204" pitchFamily="34" charset="-128"/>
              </a:defRPr>
            </a:lvl5pPr>
            <a:lvl6pPr marL="2536547" indent="-230163"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93698" indent="-230163"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50848" indent="-230163"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907998" indent="-230163"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FFF28D96-A4AB-4F69-8BC5-042327C94606}"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973093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6" y="4448176"/>
            <a:ext cx="5661025" cy="464100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10</a:t>
            </a:fld>
            <a:endParaRPr lang="en-US" altLang="en-US"/>
          </a:p>
        </p:txBody>
      </p:sp>
    </p:spTree>
    <p:extLst>
      <p:ext uri="{BB962C8B-B14F-4D97-AF65-F5344CB8AC3E}">
        <p14:creationId xmlns:p14="http://schemas.microsoft.com/office/powerpoint/2010/main" val="127382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5" y="4301568"/>
            <a:ext cx="5661025" cy="4787612"/>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11</a:t>
            </a:fld>
            <a:endParaRPr lang="en-US" altLang="en-US"/>
          </a:p>
        </p:txBody>
      </p:sp>
    </p:spTree>
    <p:extLst>
      <p:ext uri="{BB962C8B-B14F-4D97-AF65-F5344CB8AC3E}">
        <p14:creationId xmlns:p14="http://schemas.microsoft.com/office/powerpoint/2010/main" val="25207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12</a:t>
            </a:fld>
            <a:endParaRPr lang="en-US" altLang="en-US"/>
          </a:p>
        </p:txBody>
      </p:sp>
    </p:spTree>
    <p:extLst>
      <p:ext uri="{BB962C8B-B14F-4D97-AF65-F5344CB8AC3E}">
        <p14:creationId xmlns:p14="http://schemas.microsoft.com/office/powerpoint/2010/main" val="1854794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13</a:t>
            </a:fld>
            <a:endParaRPr lang="en-US" altLang="en-US"/>
          </a:p>
        </p:txBody>
      </p:sp>
    </p:spTree>
    <p:extLst>
      <p:ext uri="{BB962C8B-B14F-4D97-AF65-F5344CB8AC3E}">
        <p14:creationId xmlns:p14="http://schemas.microsoft.com/office/powerpoint/2010/main" val="409614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14</a:t>
            </a:fld>
            <a:endParaRPr lang="en-US" altLang="en-US"/>
          </a:p>
        </p:txBody>
      </p:sp>
    </p:spTree>
    <p:extLst>
      <p:ext uri="{BB962C8B-B14F-4D97-AF65-F5344CB8AC3E}">
        <p14:creationId xmlns:p14="http://schemas.microsoft.com/office/powerpoint/2010/main" val="179470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15</a:t>
            </a:fld>
            <a:endParaRPr lang="en-US" altLang="en-US"/>
          </a:p>
        </p:txBody>
      </p:sp>
    </p:spTree>
    <p:extLst>
      <p:ext uri="{BB962C8B-B14F-4D97-AF65-F5344CB8AC3E}">
        <p14:creationId xmlns:p14="http://schemas.microsoft.com/office/powerpoint/2010/main" val="352154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16</a:t>
            </a:fld>
            <a:endParaRPr lang="en-US" altLang="en-US"/>
          </a:p>
        </p:txBody>
      </p:sp>
    </p:spTree>
    <p:extLst>
      <p:ext uri="{BB962C8B-B14F-4D97-AF65-F5344CB8AC3E}">
        <p14:creationId xmlns:p14="http://schemas.microsoft.com/office/powerpoint/2010/main" val="351671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17</a:t>
            </a:fld>
            <a:endParaRPr lang="en-US" altLang="en-US"/>
          </a:p>
        </p:txBody>
      </p:sp>
    </p:spTree>
    <p:extLst>
      <p:ext uri="{BB962C8B-B14F-4D97-AF65-F5344CB8AC3E}">
        <p14:creationId xmlns:p14="http://schemas.microsoft.com/office/powerpoint/2010/main" val="212407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18</a:t>
            </a:fld>
            <a:endParaRPr lang="en-US" altLang="en-US"/>
          </a:p>
        </p:txBody>
      </p:sp>
    </p:spTree>
    <p:extLst>
      <p:ext uri="{BB962C8B-B14F-4D97-AF65-F5344CB8AC3E}">
        <p14:creationId xmlns:p14="http://schemas.microsoft.com/office/powerpoint/2010/main" val="4118092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19</a:t>
            </a:fld>
            <a:endParaRPr lang="en-US" altLang="en-US"/>
          </a:p>
        </p:txBody>
      </p:sp>
    </p:spTree>
    <p:extLst>
      <p:ext uri="{BB962C8B-B14F-4D97-AF65-F5344CB8AC3E}">
        <p14:creationId xmlns:p14="http://schemas.microsoft.com/office/powerpoint/2010/main" val="378742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2A671BB-5CC1-4714-8B42-DFEA7DE95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F1A8A95-305B-4E49-813C-121002A40F53}"/>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23556" name="Slide Number Placeholder 3">
            <a:extLst>
              <a:ext uri="{FF2B5EF4-FFF2-40B4-BE49-F238E27FC236}">
                <a16:creationId xmlns:a16="http://schemas.microsoft.com/office/drawing/2014/main" id="{A0A515AA-C44F-4DEA-AD56-5361370CE3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869" indent="-285719">
              <a:defRPr>
                <a:solidFill>
                  <a:schemeClr val="tx1"/>
                </a:solidFill>
                <a:latin typeface="Times New Roman" panose="02020603050405020304" pitchFamily="18" charset="0"/>
                <a:ea typeface="MS PGothic" panose="020B0600070205080204" pitchFamily="34" charset="-128"/>
              </a:defRPr>
            </a:lvl2pPr>
            <a:lvl3pPr marL="1142875" indent="-228575">
              <a:defRPr>
                <a:solidFill>
                  <a:schemeClr val="tx1"/>
                </a:solidFill>
                <a:latin typeface="Times New Roman" panose="02020603050405020304" pitchFamily="18" charset="0"/>
                <a:ea typeface="MS PGothic" panose="020B0600070205080204" pitchFamily="34" charset="-128"/>
              </a:defRPr>
            </a:lvl3pPr>
            <a:lvl4pPr marL="1600025" indent="-228575">
              <a:defRPr>
                <a:solidFill>
                  <a:schemeClr val="tx1"/>
                </a:solidFill>
                <a:latin typeface="Times New Roman" panose="02020603050405020304" pitchFamily="18" charset="0"/>
                <a:ea typeface="MS PGothic" panose="020B0600070205080204" pitchFamily="34" charset="-128"/>
              </a:defRPr>
            </a:lvl4pPr>
            <a:lvl5pPr marL="2057175" indent="-228575">
              <a:defRPr>
                <a:solidFill>
                  <a:schemeClr val="tx1"/>
                </a:solidFill>
                <a:latin typeface="Times New Roman" panose="02020603050405020304" pitchFamily="18" charset="0"/>
                <a:ea typeface="MS PGothic" panose="020B0600070205080204" pitchFamily="34" charset="-128"/>
              </a:defRPr>
            </a:lvl5pPr>
            <a:lvl6pPr marL="2514325" indent="-228575"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475" indent="-228575"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8625" indent="-228575"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5776" indent="-228575"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5EBCB6E0-D889-4E50-A133-42DF0F4E0613}"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3506670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919" indent="-17091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20</a:t>
            </a:fld>
            <a:endParaRPr lang="en-US" altLang="en-US"/>
          </a:p>
        </p:txBody>
      </p:sp>
    </p:spTree>
    <p:extLst>
      <p:ext uri="{BB962C8B-B14F-4D97-AF65-F5344CB8AC3E}">
        <p14:creationId xmlns:p14="http://schemas.microsoft.com/office/powerpoint/2010/main" val="2980585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21</a:t>
            </a:fld>
            <a:endParaRPr lang="en-US" altLang="en-US"/>
          </a:p>
        </p:txBody>
      </p:sp>
    </p:spTree>
    <p:extLst>
      <p:ext uri="{BB962C8B-B14F-4D97-AF65-F5344CB8AC3E}">
        <p14:creationId xmlns:p14="http://schemas.microsoft.com/office/powerpoint/2010/main" val="533917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22</a:t>
            </a:fld>
            <a:endParaRPr lang="en-US" altLang="en-US"/>
          </a:p>
        </p:txBody>
      </p:sp>
    </p:spTree>
    <p:extLst>
      <p:ext uri="{BB962C8B-B14F-4D97-AF65-F5344CB8AC3E}">
        <p14:creationId xmlns:p14="http://schemas.microsoft.com/office/powerpoint/2010/main" val="798539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23</a:t>
            </a:fld>
            <a:endParaRPr lang="en-US" altLang="en-US"/>
          </a:p>
        </p:txBody>
      </p:sp>
    </p:spTree>
    <p:extLst>
      <p:ext uri="{BB962C8B-B14F-4D97-AF65-F5344CB8AC3E}">
        <p14:creationId xmlns:p14="http://schemas.microsoft.com/office/powerpoint/2010/main" val="380190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7E33715-E7E4-44D7-B57B-6EDF9BCD64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80A67B5B-8A68-4600-B300-32828A9BF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9636" name="Slide Number Placeholder 3">
            <a:extLst>
              <a:ext uri="{FF2B5EF4-FFF2-40B4-BE49-F238E27FC236}">
                <a16:creationId xmlns:a16="http://schemas.microsoft.com/office/drawing/2014/main" id="{2A0DA08A-DB53-48E9-8351-2B1805367E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F0B501C5-426B-4FBB-A255-4400B9ED8307}"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3</a:t>
            </a:fld>
            <a:endParaRPr lang="en-US" altLang="en-US"/>
          </a:p>
        </p:txBody>
      </p:sp>
    </p:spTree>
    <p:extLst>
      <p:ext uri="{BB962C8B-B14F-4D97-AF65-F5344CB8AC3E}">
        <p14:creationId xmlns:p14="http://schemas.microsoft.com/office/powerpoint/2010/main" val="184615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4</a:t>
            </a:fld>
            <a:endParaRPr lang="en-US" altLang="en-US"/>
          </a:p>
        </p:txBody>
      </p:sp>
    </p:spTree>
    <p:extLst>
      <p:ext uri="{BB962C8B-B14F-4D97-AF65-F5344CB8AC3E}">
        <p14:creationId xmlns:p14="http://schemas.microsoft.com/office/powerpoint/2010/main" val="361175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otes Placeholder 2">
            <a:extLst>
              <a:ext uri="{FF2B5EF4-FFF2-40B4-BE49-F238E27FC236}">
                <a16:creationId xmlns:a16="http://schemas.microsoft.com/office/drawing/2014/main" id="{C5669607-1B15-4A25-8474-9C8DCA52C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699" name="Slide Number Placeholder 3">
            <a:extLst>
              <a:ext uri="{FF2B5EF4-FFF2-40B4-BE49-F238E27FC236}">
                <a16:creationId xmlns:a16="http://schemas.microsoft.com/office/drawing/2014/main" id="{8D1BF158-9B80-4893-8FC5-F2BEDF3E5E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6977" indent="-286447">
              <a:defRPr>
                <a:solidFill>
                  <a:schemeClr val="tx1"/>
                </a:solidFill>
                <a:latin typeface="Times New Roman" panose="02020603050405020304" pitchFamily="18" charset="0"/>
                <a:ea typeface="MS PGothic" panose="020B0600070205080204" pitchFamily="34" charset="-128"/>
              </a:defRPr>
            </a:lvl2pPr>
            <a:lvl3pPr marL="1150535" indent="-229474">
              <a:defRPr>
                <a:solidFill>
                  <a:schemeClr val="tx1"/>
                </a:solidFill>
                <a:latin typeface="Times New Roman" panose="02020603050405020304" pitchFamily="18" charset="0"/>
                <a:ea typeface="MS PGothic" panose="020B0600070205080204" pitchFamily="34" charset="-128"/>
              </a:defRPr>
            </a:lvl3pPr>
            <a:lvl4pPr marL="1612648" indent="-229474">
              <a:defRPr>
                <a:solidFill>
                  <a:schemeClr val="tx1"/>
                </a:solidFill>
                <a:latin typeface="Times New Roman" panose="02020603050405020304" pitchFamily="18" charset="0"/>
                <a:ea typeface="MS PGothic" panose="020B0600070205080204" pitchFamily="34" charset="-128"/>
              </a:defRPr>
            </a:lvl4pPr>
            <a:lvl5pPr marL="2071596" indent="-229474">
              <a:defRPr>
                <a:solidFill>
                  <a:schemeClr val="tx1"/>
                </a:solidFill>
                <a:latin typeface="Times New Roman" panose="02020603050405020304" pitchFamily="18" charset="0"/>
                <a:ea typeface="MS PGothic" panose="020B0600070205080204" pitchFamily="34" charset="-128"/>
              </a:defRPr>
            </a:lvl5pPr>
            <a:lvl6pPr marL="2527379" indent="-229474"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83161" indent="-229474"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38944" indent="-229474"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94727" indent="-229474"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64E3EFA6-61DE-4101-AF6B-CA84E85C4F11}"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23747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05C3F7E-D06E-447F-A2AD-648D232091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23963A7-A3D0-42A0-B884-A75D79A25717}"/>
              </a:ext>
            </a:extLst>
          </p:cNvPr>
          <p:cNvSpPr>
            <a:spLocks noGrp="1"/>
          </p:cNvSpPr>
          <p:nvPr>
            <p:ph type="body" idx="1"/>
          </p:nvPr>
        </p:nvSpPr>
        <p:spPr>
          <a:xfrm>
            <a:off x="261938" y="4300538"/>
            <a:ext cx="6553200" cy="4724400"/>
          </a:xfrm>
        </p:spPr>
        <p:txBody>
          <a:bodyPr/>
          <a:lstStyle/>
          <a:p>
            <a:pPr>
              <a:defRPr/>
            </a:pPr>
            <a:endParaRPr lang="en-US" dirty="0"/>
          </a:p>
        </p:txBody>
      </p:sp>
      <p:sp>
        <p:nvSpPr>
          <p:cNvPr id="25604" name="Slide Number Placeholder 3">
            <a:extLst>
              <a:ext uri="{FF2B5EF4-FFF2-40B4-BE49-F238E27FC236}">
                <a16:creationId xmlns:a16="http://schemas.microsoft.com/office/drawing/2014/main" id="{3E1FD17A-F490-4956-B379-005709DF82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869" indent="-285719">
              <a:defRPr>
                <a:solidFill>
                  <a:schemeClr val="tx1"/>
                </a:solidFill>
                <a:latin typeface="Times New Roman" panose="02020603050405020304" pitchFamily="18" charset="0"/>
                <a:ea typeface="MS PGothic" panose="020B0600070205080204" pitchFamily="34" charset="-128"/>
              </a:defRPr>
            </a:lvl2pPr>
            <a:lvl3pPr marL="1142875" indent="-228575">
              <a:defRPr>
                <a:solidFill>
                  <a:schemeClr val="tx1"/>
                </a:solidFill>
                <a:latin typeface="Times New Roman" panose="02020603050405020304" pitchFamily="18" charset="0"/>
                <a:ea typeface="MS PGothic" panose="020B0600070205080204" pitchFamily="34" charset="-128"/>
              </a:defRPr>
            </a:lvl3pPr>
            <a:lvl4pPr marL="1600025" indent="-228575">
              <a:defRPr>
                <a:solidFill>
                  <a:schemeClr val="tx1"/>
                </a:solidFill>
                <a:latin typeface="Times New Roman" panose="02020603050405020304" pitchFamily="18" charset="0"/>
                <a:ea typeface="MS PGothic" panose="020B0600070205080204" pitchFamily="34" charset="-128"/>
              </a:defRPr>
            </a:lvl4pPr>
            <a:lvl5pPr marL="2057175" indent="-228575">
              <a:defRPr>
                <a:solidFill>
                  <a:schemeClr val="tx1"/>
                </a:solidFill>
                <a:latin typeface="Times New Roman" panose="02020603050405020304" pitchFamily="18" charset="0"/>
                <a:ea typeface="MS PGothic" panose="020B0600070205080204" pitchFamily="34" charset="-128"/>
              </a:defRPr>
            </a:lvl5pPr>
            <a:lvl6pPr marL="2514325" indent="-228575"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475" indent="-228575"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8625" indent="-228575"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5776" indent="-228575"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72EC47A8-E4DA-4C1E-8295-D5D88F25A1F1}"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32580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7</a:t>
            </a:fld>
            <a:endParaRPr lang="en-US" altLang="en-US"/>
          </a:p>
        </p:txBody>
      </p:sp>
    </p:spTree>
    <p:extLst>
      <p:ext uri="{BB962C8B-B14F-4D97-AF65-F5344CB8AC3E}">
        <p14:creationId xmlns:p14="http://schemas.microsoft.com/office/powerpoint/2010/main" val="342966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8</a:t>
            </a:fld>
            <a:endParaRPr lang="en-US" altLang="en-US"/>
          </a:p>
        </p:txBody>
      </p:sp>
    </p:spTree>
    <p:extLst>
      <p:ext uri="{BB962C8B-B14F-4D97-AF65-F5344CB8AC3E}">
        <p14:creationId xmlns:p14="http://schemas.microsoft.com/office/powerpoint/2010/main" val="347505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4CFB4-4E90-40D2-8FF8-EB2E466BCC7F}" type="slidenum">
              <a:rPr lang="en-US" altLang="en-US" smtClean="0"/>
              <a:pPr>
                <a:defRPr/>
              </a:pPr>
              <a:t>9</a:t>
            </a:fld>
            <a:endParaRPr lang="en-US" altLang="en-US"/>
          </a:p>
        </p:txBody>
      </p:sp>
    </p:spTree>
    <p:extLst>
      <p:ext uri="{BB962C8B-B14F-4D97-AF65-F5344CB8AC3E}">
        <p14:creationId xmlns:p14="http://schemas.microsoft.com/office/powerpoint/2010/main" val="2211377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15" descr="GettyImages_116377250.jpg">
            <a:extLst>
              <a:ext uri="{FF2B5EF4-FFF2-40B4-BE49-F238E27FC236}">
                <a16:creationId xmlns:a16="http://schemas.microsoft.com/office/drawing/2014/main" id="{4B7F2E4C-0C96-4CB6-92DD-DB98A5E88A0B}"/>
              </a:ext>
            </a:extLst>
          </p:cNvPr>
          <p:cNvPicPr>
            <a:picLocks noChangeAspect="1"/>
          </p:cNvPicPr>
          <p:nvPr userDrawn="1"/>
        </p:nvPicPr>
        <p:blipFill>
          <a:blip r:embed="rId2">
            <a:extLst>
              <a:ext uri="{28A0092B-C50C-407E-A947-70E740481C1C}">
                <a14:useLocalDpi xmlns:a14="http://schemas.microsoft.com/office/drawing/2010/main" val="0"/>
              </a:ext>
            </a:extLst>
          </a:blip>
          <a:srcRect l="740" r="12572"/>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511F617-F38B-4B75-BBC0-48A871D45F01}"/>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B44BC7FF-8B6E-405A-B2A0-884AEB89594A}"/>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56271ED2-8CA4-4012-BC08-641F13E1D77B}"/>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21" descr="tru_logo_4cp_pos_noTM.png">
            <a:extLst>
              <a:ext uri="{FF2B5EF4-FFF2-40B4-BE49-F238E27FC236}">
                <a16:creationId xmlns:a16="http://schemas.microsoft.com/office/drawing/2014/main" id="{49DF085F-EDC3-4B3E-BA8E-990B4F3894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286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304800" y="3200400"/>
            <a:ext cx="5410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22" name="Text Placeholder 21"/>
          <p:cNvSpPr>
            <a:spLocks noGrp="1"/>
          </p:cNvSpPr>
          <p:nvPr>
            <p:ph type="body" sz="quarter" idx="10"/>
          </p:nvPr>
        </p:nvSpPr>
        <p:spPr>
          <a:xfrm>
            <a:off x="304800" y="3962400"/>
            <a:ext cx="6324600" cy="609600"/>
          </a:xfrm>
        </p:spPr>
        <p:txBody>
          <a:bodyPr anchor="ctr">
            <a:normAutofit/>
          </a:bodyPr>
          <a:lstStyle>
            <a:lvl1pPr marL="0" marR="0" indent="-274320" algn="l" defTabSz="914400" rtl="0" eaLnBrk="1" fontAlgn="auto" latinLnBrk="0" hangingPunct="1">
              <a:lnSpc>
                <a:spcPct val="100000"/>
              </a:lnSpc>
              <a:spcBef>
                <a:spcPts val="600"/>
              </a:spcBef>
              <a:spcAft>
                <a:spcPts val="600"/>
              </a:spcAft>
              <a:buClr>
                <a:schemeClr val="tx2"/>
              </a:buClr>
              <a:buSzTx/>
              <a:buFont typeface="Wingdings" charset="2"/>
              <a:buNone/>
              <a:tabLst/>
              <a:defRPr lang="en-US" sz="2200" smtClean="0">
                <a:latin typeface="Arial" pitchFamily="34" charset="0"/>
                <a:cs typeface="Arial" pitchFamily="34" charset="0"/>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24" name="Text Placeholder 23"/>
          <p:cNvSpPr>
            <a:spLocks noGrp="1"/>
          </p:cNvSpPr>
          <p:nvPr>
            <p:ph type="body" sz="quarter" idx="11"/>
          </p:nvPr>
        </p:nvSpPr>
        <p:spPr>
          <a:xfrm>
            <a:off x="304800" y="4724400"/>
            <a:ext cx="4267200" cy="609600"/>
          </a:xfrm>
        </p:spPr>
        <p:txBody>
          <a:bodyPr anchor="ctr"/>
          <a:lstStyle>
            <a:lvl1pPr>
              <a:buNone/>
              <a:defRPr sz="1600" baseline="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36915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85800" y="1828800"/>
            <a:ext cx="77724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B49A64-4B91-48AA-9D9E-E240B45CF86C}"/>
              </a:ext>
            </a:extLst>
          </p:cNvPr>
          <p:cNvSpPr>
            <a:spLocks noGrp="1"/>
          </p:cNvSpPr>
          <p:nvPr>
            <p:ph type="dt" sz="half" idx="10"/>
          </p:nvPr>
        </p:nvSpPr>
        <p:spPr/>
        <p:txBody>
          <a:bodyPr/>
          <a:lstStyle>
            <a:lvl1pPr defTabSz="914400">
              <a:defRPr/>
            </a:lvl1pPr>
          </a:lstStyle>
          <a:p>
            <a:pPr>
              <a:defRPr/>
            </a:pPr>
            <a:fld id="{267B825E-2EE2-43F6-B83C-AF184224A74A}" type="datetime1">
              <a:rPr lang="en-US"/>
              <a:pPr>
                <a:defRPr/>
              </a:pPr>
              <a:t>9/21/2018</a:t>
            </a:fld>
            <a:endParaRPr lang="en-US"/>
          </a:p>
        </p:txBody>
      </p:sp>
      <p:sp>
        <p:nvSpPr>
          <p:cNvPr id="5" name="Footer Placeholder 4">
            <a:extLst>
              <a:ext uri="{FF2B5EF4-FFF2-40B4-BE49-F238E27FC236}">
                <a16:creationId xmlns:a16="http://schemas.microsoft.com/office/drawing/2014/main" id="{1DF602A5-E528-4270-8010-0E473BE2F094}"/>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03FDB826-F5EC-4C00-A3DF-D40042149023}"/>
              </a:ext>
            </a:extLst>
          </p:cNvPr>
          <p:cNvSpPr>
            <a:spLocks noGrp="1"/>
          </p:cNvSpPr>
          <p:nvPr>
            <p:ph type="sldNum" sz="quarter" idx="12"/>
          </p:nvPr>
        </p:nvSpPr>
        <p:spPr/>
        <p:txBody>
          <a:bodyPr/>
          <a:lstStyle>
            <a:lvl1pPr defTabSz="914400">
              <a:defRPr smtClean="0"/>
            </a:lvl1pPr>
          </a:lstStyle>
          <a:p>
            <a:pPr>
              <a:defRPr/>
            </a:pPr>
            <a:fld id="{494E6A95-D18A-464F-A15F-2991A1A6842F}" type="slidenum">
              <a:rPr lang="en-US" altLang="en-US"/>
              <a:pPr>
                <a:defRPr/>
              </a:pPr>
              <a:t>‹#›</a:t>
            </a:fld>
            <a:endParaRPr lang="en-US" altLang="en-US"/>
          </a:p>
        </p:txBody>
      </p:sp>
    </p:spTree>
    <p:extLst>
      <p:ext uri="{BB962C8B-B14F-4D97-AF65-F5344CB8AC3E}">
        <p14:creationId xmlns:p14="http://schemas.microsoft.com/office/powerpoint/2010/main" val="325461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98DFC-36FE-406F-BB01-32C54480D6EB}"/>
              </a:ext>
            </a:extLst>
          </p:cNvPr>
          <p:cNvSpPr>
            <a:spLocks noGrp="1"/>
          </p:cNvSpPr>
          <p:nvPr>
            <p:ph type="dt" sz="half" idx="10"/>
          </p:nvPr>
        </p:nvSpPr>
        <p:spPr/>
        <p:txBody>
          <a:bodyPr/>
          <a:lstStyle>
            <a:lvl1pPr defTabSz="914400">
              <a:defRPr/>
            </a:lvl1pPr>
          </a:lstStyle>
          <a:p>
            <a:pPr>
              <a:defRPr/>
            </a:pPr>
            <a:fld id="{17262BD8-67E5-4B69-A5E1-E0710E89CFB6}" type="datetime1">
              <a:rPr lang="en-US"/>
              <a:pPr>
                <a:defRPr/>
              </a:pPr>
              <a:t>9/21/2018</a:t>
            </a:fld>
            <a:endParaRPr lang="en-US"/>
          </a:p>
        </p:txBody>
      </p:sp>
      <p:sp>
        <p:nvSpPr>
          <p:cNvPr id="5" name="Footer Placeholder 4">
            <a:extLst>
              <a:ext uri="{FF2B5EF4-FFF2-40B4-BE49-F238E27FC236}">
                <a16:creationId xmlns:a16="http://schemas.microsoft.com/office/drawing/2014/main" id="{0B2F5AE2-A403-4221-890F-4FBBAD384657}"/>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06A3501D-4BB5-4719-8A14-221C27AF72F2}"/>
              </a:ext>
            </a:extLst>
          </p:cNvPr>
          <p:cNvSpPr>
            <a:spLocks noGrp="1"/>
          </p:cNvSpPr>
          <p:nvPr>
            <p:ph type="sldNum" sz="quarter" idx="12"/>
          </p:nvPr>
        </p:nvSpPr>
        <p:spPr/>
        <p:txBody>
          <a:bodyPr/>
          <a:lstStyle>
            <a:lvl1pPr defTabSz="914400">
              <a:defRPr smtClean="0"/>
            </a:lvl1pPr>
          </a:lstStyle>
          <a:p>
            <a:pPr>
              <a:defRPr/>
            </a:pPr>
            <a:fld id="{0C9B66F9-58DB-4CFB-9478-A93C63CA7B56}" type="slidenum">
              <a:rPr lang="en-US" altLang="en-US"/>
              <a:pPr>
                <a:defRPr/>
              </a:pPr>
              <a:t>‹#›</a:t>
            </a:fld>
            <a:endParaRPr lang="en-US" altLang="en-US"/>
          </a:p>
        </p:txBody>
      </p:sp>
    </p:spTree>
    <p:extLst>
      <p:ext uri="{BB962C8B-B14F-4D97-AF65-F5344CB8AC3E}">
        <p14:creationId xmlns:p14="http://schemas.microsoft.com/office/powerpoint/2010/main" val="1629443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5224C34-92CA-45A4-B117-C997438C349A}"/>
              </a:ext>
            </a:extLst>
          </p:cNvPr>
          <p:cNvSpPr>
            <a:spLocks noGrp="1"/>
          </p:cNvSpPr>
          <p:nvPr>
            <p:ph type="dt" sz="half" idx="10"/>
          </p:nvPr>
        </p:nvSpPr>
        <p:spPr/>
        <p:txBody>
          <a:bodyPr/>
          <a:lstStyle>
            <a:lvl1pPr defTabSz="914400">
              <a:defRPr/>
            </a:lvl1pPr>
          </a:lstStyle>
          <a:p>
            <a:pPr>
              <a:defRPr/>
            </a:pPr>
            <a:fld id="{377F9D56-818C-4868-B404-05F0ED3BEF34}" type="datetime1">
              <a:rPr lang="en-US"/>
              <a:pPr>
                <a:defRPr/>
              </a:pPr>
              <a:t>9/21/2018</a:t>
            </a:fld>
            <a:endParaRPr lang="en-US"/>
          </a:p>
        </p:txBody>
      </p:sp>
      <p:sp>
        <p:nvSpPr>
          <p:cNvPr id="6" name="Footer Placeholder 4">
            <a:extLst>
              <a:ext uri="{FF2B5EF4-FFF2-40B4-BE49-F238E27FC236}">
                <a16:creationId xmlns:a16="http://schemas.microsoft.com/office/drawing/2014/main" id="{631EC0DB-3FBA-45CF-9890-E439146F999E}"/>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C4F8C897-30D8-465D-86D6-EF4E5A8FADF6}"/>
              </a:ext>
            </a:extLst>
          </p:cNvPr>
          <p:cNvSpPr>
            <a:spLocks noGrp="1"/>
          </p:cNvSpPr>
          <p:nvPr>
            <p:ph type="sldNum" sz="quarter" idx="12"/>
          </p:nvPr>
        </p:nvSpPr>
        <p:spPr/>
        <p:txBody>
          <a:bodyPr/>
          <a:lstStyle>
            <a:lvl1pPr defTabSz="914400">
              <a:defRPr smtClean="0"/>
            </a:lvl1pPr>
          </a:lstStyle>
          <a:p>
            <a:pPr>
              <a:defRPr/>
            </a:pPr>
            <a:fld id="{86FC8CBE-73B8-47B1-9606-F98C6EC0D4D4}" type="slidenum">
              <a:rPr lang="en-US" altLang="en-US"/>
              <a:pPr>
                <a:defRPr/>
              </a:pPr>
              <a:t>‹#›</a:t>
            </a:fld>
            <a:endParaRPr lang="en-US" altLang="en-US"/>
          </a:p>
        </p:txBody>
      </p:sp>
    </p:spTree>
    <p:extLst>
      <p:ext uri="{BB962C8B-B14F-4D97-AF65-F5344CB8AC3E}">
        <p14:creationId xmlns:p14="http://schemas.microsoft.com/office/powerpoint/2010/main" val="118470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3A49018-A366-4F82-B8C3-B09264A4EC65}"/>
              </a:ext>
            </a:extLst>
          </p:cNvPr>
          <p:cNvSpPr>
            <a:spLocks noGrp="1"/>
          </p:cNvSpPr>
          <p:nvPr>
            <p:ph type="dt" sz="half" idx="10"/>
          </p:nvPr>
        </p:nvSpPr>
        <p:spPr/>
        <p:txBody>
          <a:bodyPr/>
          <a:lstStyle>
            <a:lvl1pPr defTabSz="914400">
              <a:defRPr/>
            </a:lvl1pPr>
          </a:lstStyle>
          <a:p>
            <a:pPr>
              <a:defRPr/>
            </a:pPr>
            <a:fld id="{44F368D6-B007-4AC7-BBBC-7416C9D2B556}" type="datetime1">
              <a:rPr lang="en-US"/>
              <a:pPr>
                <a:defRPr/>
              </a:pPr>
              <a:t>9/21/2018</a:t>
            </a:fld>
            <a:endParaRPr lang="en-US"/>
          </a:p>
        </p:txBody>
      </p:sp>
      <p:sp>
        <p:nvSpPr>
          <p:cNvPr id="8" name="Footer Placeholder 4">
            <a:extLst>
              <a:ext uri="{FF2B5EF4-FFF2-40B4-BE49-F238E27FC236}">
                <a16:creationId xmlns:a16="http://schemas.microsoft.com/office/drawing/2014/main" id="{6A2F20AA-9470-4094-AE17-30A17F8882A8}"/>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9" name="Slide Number Placeholder 5">
            <a:extLst>
              <a:ext uri="{FF2B5EF4-FFF2-40B4-BE49-F238E27FC236}">
                <a16:creationId xmlns:a16="http://schemas.microsoft.com/office/drawing/2014/main" id="{DE0E9926-83EE-4B65-AE11-FCE2E264C7E7}"/>
              </a:ext>
            </a:extLst>
          </p:cNvPr>
          <p:cNvSpPr>
            <a:spLocks noGrp="1"/>
          </p:cNvSpPr>
          <p:nvPr>
            <p:ph type="sldNum" sz="quarter" idx="12"/>
          </p:nvPr>
        </p:nvSpPr>
        <p:spPr/>
        <p:txBody>
          <a:bodyPr/>
          <a:lstStyle>
            <a:lvl1pPr defTabSz="914400">
              <a:defRPr smtClean="0"/>
            </a:lvl1pPr>
          </a:lstStyle>
          <a:p>
            <a:pPr>
              <a:defRPr/>
            </a:pPr>
            <a:fld id="{4B9D3F30-9482-4074-92D5-6451C86FCECB}" type="slidenum">
              <a:rPr lang="en-US" altLang="en-US"/>
              <a:pPr>
                <a:defRPr/>
              </a:pPr>
              <a:t>‹#›</a:t>
            </a:fld>
            <a:endParaRPr lang="en-US" altLang="en-US"/>
          </a:p>
        </p:txBody>
      </p:sp>
    </p:spTree>
    <p:extLst>
      <p:ext uri="{BB962C8B-B14F-4D97-AF65-F5344CB8AC3E}">
        <p14:creationId xmlns:p14="http://schemas.microsoft.com/office/powerpoint/2010/main" val="260439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6AC4D8E-8410-423A-ADE4-1824D5EE26F7}"/>
              </a:ext>
            </a:extLst>
          </p:cNvPr>
          <p:cNvSpPr>
            <a:spLocks noGrp="1"/>
          </p:cNvSpPr>
          <p:nvPr>
            <p:ph type="dt" sz="half" idx="10"/>
          </p:nvPr>
        </p:nvSpPr>
        <p:spPr/>
        <p:txBody>
          <a:bodyPr/>
          <a:lstStyle>
            <a:lvl1pPr defTabSz="914400">
              <a:defRPr/>
            </a:lvl1pPr>
          </a:lstStyle>
          <a:p>
            <a:pPr>
              <a:defRPr/>
            </a:pPr>
            <a:fld id="{A66A7A46-0A7A-41C9-B7DB-0F83C34641AF}" type="datetime1">
              <a:rPr lang="en-US"/>
              <a:pPr>
                <a:defRPr/>
              </a:pPr>
              <a:t>9/21/2018</a:t>
            </a:fld>
            <a:endParaRPr lang="en-US"/>
          </a:p>
        </p:txBody>
      </p:sp>
      <p:sp>
        <p:nvSpPr>
          <p:cNvPr id="4" name="Footer Placeholder 4">
            <a:extLst>
              <a:ext uri="{FF2B5EF4-FFF2-40B4-BE49-F238E27FC236}">
                <a16:creationId xmlns:a16="http://schemas.microsoft.com/office/drawing/2014/main" id="{D4EE4BEA-D32D-4BE1-90EF-3388EBEE455C}"/>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5" name="Slide Number Placeholder 5">
            <a:extLst>
              <a:ext uri="{FF2B5EF4-FFF2-40B4-BE49-F238E27FC236}">
                <a16:creationId xmlns:a16="http://schemas.microsoft.com/office/drawing/2014/main" id="{4E5CB696-07A9-404C-B82E-8136C95CE220}"/>
              </a:ext>
            </a:extLst>
          </p:cNvPr>
          <p:cNvSpPr>
            <a:spLocks noGrp="1"/>
          </p:cNvSpPr>
          <p:nvPr>
            <p:ph type="sldNum" sz="quarter" idx="12"/>
          </p:nvPr>
        </p:nvSpPr>
        <p:spPr/>
        <p:txBody>
          <a:bodyPr/>
          <a:lstStyle>
            <a:lvl1pPr defTabSz="914400">
              <a:defRPr smtClean="0"/>
            </a:lvl1pPr>
          </a:lstStyle>
          <a:p>
            <a:pPr>
              <a:defRPr/>
            </a:pPr>
            <a:fld id="{B2116533-AC23-4E0C-962B-42108AF8436D}" type="slidenum">
              <a:rPr lang="en-US" altLang="en-US"/>
              <a:pPr>
                <a:defRPr/>
              </a:pPr>
              <a:t>‹#›</a:t>
            </a:fld>
            <a:endParaRPr lang="en-US" altLang="en-US"/>
          </a:p>
        </p:txBody>
      </p:sp>
    </p:spTree>
    <p:extLst>
      <p:ext uri="{BB962C8B-B14F-4D97-AF65-F5344CB8AC3E}">
        <p14:creationId xmlns:p14="http://schemas.microsoft.com/office/powerpoint/2010/main" val="256942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30B173D-5F78-4FF0-A4AD-E98E960E5574}"/>
              </a:ext>
            </a:extLst>
          </p:cNvPr>
          <p:cNvSpPr>
            <a:spLocks noGrp="1"/>
          </p:cNvSpPr>
          <p:nvPr>
            <p:ph type="dt" sz="half" idx="10"/>
          </p:nvPr>
        </p:nvSpPr>
        <p:spPr/>
        <p:txBody>
          <a:bodyPr/>
          <a:lstStyle>
            <a:lvl1pPr defTabSz="914400">
              <a:defRPr/>
            </a:lvl1pPr>
          </a:lstStyle>
          <a:p>
            <a:pPr>
              <a:defRPr/>
            </a:pPr>
            <a:fld id="{CA0EFB3B-43CA-43FC-BE84-E988E5F7B363}" type="datetime1">
              <a:rPr lang="en-US"/>
              <a:pPr>
                <a:defRPr/>
              </a:pPr>
              <a:t>9/21/2018</a:t>
            </a:fld>
            <a:endParaRPr lang="en-US"/>
          </a:p>
        </p:txBody>
      </p:sp>
      <p:sp>
        <p:nvSpPr>
          <p:cNvPr id="3" name="Footer Placeholder 4">
            <a:extLst>
              <a:ext uri="{FF2B5EF4-FFF2-40B4-BE49-F238E27FC236}">
                <a16:creationId xmlns:a16="http://schemas.microsoft.com/office/drawing/2014/main" id="{44954688-4DF1-4A58-89E1-A86168289AC4}"/>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4" name="Slide Number Placeholder 5">
            <a:extLst>
              <a:ext uri="{FF2B5EF4-FFF2-40B4-BE49-F238E27FC236}">
                <a16:creationId xmlns:a16="http://schemas.microsoft.com/office/drawing/2014/main" id="{DF1B975E-9FAE-4C31-81D2-2E2B1B1917B1}"/>
              </a:ext>
            </a:extLst>
          </p:cNvPr>
          <p:cNvSpPr>
            <a:spLocks noGrp="1"/>
          </p:cNvSpPr>
          <p:nvPr>
            <p:ph type="sldNum" sz="quarter" idx="12"/>
          </p:nvPr>
        </p:nvSpPr>
        <p:spPr/>
        <p:txBody>
          <a:bodyPr/>
          <a:lstStyle>
            <a:lvl1pPr defTabSz="914400">
              <a:defRPr smtClean="0"/>
            </a:lvl1pPr>
          </a:lstStyle>
          <a:p>
            <a:pPr>
              <a:defRPr/>
            </a:pPr>
            <a:fld id="{2AF492F0-55B7-4D4A-B0F3-84BD32589BFA}" type="slidenum">
              <a:rPr lang="en-US" altLang="en-US"/>
              <a:pPr>
                <a:defRPr/>
              </a:pPr>
              <a:t>‹#›</a:t>
            </a:fld>
            <a:endParaRPr lang="en-US" altLang="en-US"/>
          </a:p>
        </p:txBody>
      </p:sp>
    </p:spTree>
    <p:extLst>
      <p:ext uri="{BB962C8B-B14F-4D97-AF65-F5344CB8AC3E}">
        <p14:creationId xmlns:p14="http://schemas.microsoft.com/office/powerpoint/2010/main" val="19621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7DAC24C-9DBA-476D-A36E-E1D0FC820DF0}"/>
              </a:ext>
            </a:extLst>
          </p:cNvPr>
          <p:cNvSpPr>
            <a:spLocks noGrp="1"/>
          </p:cNvSpPr>
          <p:nvPr>
            <p:ph type="dt" sz="half" idx="10"/>
          </p:nvPr>
        </p:nvSpPr>
        <p:spPr/>
        <p:txBody>
          <a:bodyPr/>
          <a:lstStyle>
            <a:lvl1pPr defTabSz="914400">
              <a:defRPr/>
            </a:lvl1pPr>
          </a:lstStyle>
          <a:p>
            <a:pPr>
              <a:defRPr/>
            </a:pPr>
            <a:fld id="{FA7FCCBD-A96A-46C8-AB76-24B34C1DFD64}" type="datetime1">
              <a:rPr lang="en-US"/>
              <a:pPr>
                <a:defRPr/>
              </a:pPr>
              <a:t>9/21/2018</a:t>
            </a:fld>
            <a:endParaRPr lang="en-US"/>
          </a:p>
        </p:txBody>
      </p:sp>
      <p:sp>
        <p:nvSpPr>
          <p:cNvPr id="6" name="Footer Placeholder 4">
            <a:extLst>
              <a:ext uri="{FF2B5EF4-FFF2-40B4-BE49-F238E27FC236}">
                <a16:creationId xmlns:a16="http://schemas.microsoft.com/office/drawing/2014/main" id="{4C637771-6BDF-4B9A-8ADB-234D6594C929}"/>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98BF7DCA-947A-4936-83A8-D692797DCE64}"/>
              </a:ext>
            </a:extLst>
          </p:cNvPr>
          <p:cNvSpPr>
            <a:spLocks noGrp="1"/>
          </p:cNvSpPr>
          <p:nvPr>
            <p:ph type="sldNum" sz="quarter" idx="12"/>
          </p:nvPr>
        </p:nvSpPr>
        <p:spPr/>
        <p:txBody>
          <a:bodyPr/>
          <a:lstStyle>
            <a:lvl1pPr defTabSz="914400">
              <a:defRPr smtClean="0"/>
            </a:lvl1pPr>
          </a:lstStyle>
          <a:p>
            <a:pPr>
              <a:defRPr/>
            </a:pPr>
            <a:fld id="{C1A6DA6A-3148-48FD-AA2F-0C66151319B9}" type="slidenum">
              <a:rPr lang="en-US" altLang="en-US"/>
              <a:pPr>
                <a:defRPr/>
              </a:pPr>
              <a:t>‹#›</a:t>
            </a:fld>
            <a:endParaRPr lang="en-US" altLang="en-US"/>
          </a:p>
        </p:txBody>
      </p:sp>
    </p:spTree>
    <p:extLst>
      <p:ext uri="{BB962C8B-B14F-4D97-AF65-F5344CB8AC3E}">
        <p14:creationId xmlns:p14="http://schemas.microsoft.com/office/powerpoint/2010/main" val="609477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D4F3024-A7CD-4A16-923F-29EA326639F5}"/>
              </a:ext>
            </a:extLst>
          </p:cNvPr>
          <p:cNvSpPr>
            <a:spLocks noGrp="1"/>
          </p:cNvSpPr>
          <p:nvPr>
            <p:ph type="dt" sz="half" idx="10"/>
          </p:nvPr>
        </p:nvSpPr>
        <p:spPr/>
        <p:txBody>
          <a:bodyPr/>
          <a:lstStyle>
            <a:lvl1pPr defTabSz="914400">
              <a:defRPr/>
            </a:lvl1pPr>
          </a:lstStyle>
          <a:p>
            <a:pPr>
              <a:defRPr/>
            </a:pPr>
            <a:fld id="{02B720E3-4EFA-4A1E-99DA-8BF101217F42}" type="datetime1">
              <a:rPr lang="en-US"/>
              <a:pPr>
                <a:defRPr/>
              </a:pPr>
              <a:t>9/21/2018</a:t>
            </a:fld>
            <a:endParaRPr lang="en-US"/>
          </a:p>
        </p:txBody>
      </p:sp>
      <p:sp>
        <p:nvSpPr>
          <p:cNvPr id="6" name="Footer Placeholder 4">
            <a:extLst>
              <a:ext uri="{FF2B5EF4-FFF2-40B4-BE49-F238E27FC236}">
                <a16:creationId xmlns:a16="http://schemas.microsoft.com/office/drawing/2014/main" id="{284B6179-B021-429A-98A0-93E9C41182E8}"/>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74126C1D-5926-473D-8073-40DA8A3435DB}"/>
              </a:ext>
            </a:extLst>
          </p:cNvPr>
          <p:cNvSpPr>
            <a:spLocks noGrp="1"/>
          </p:cNvSpPr>
          <p:nvPr>
            <p:ph type="sldNum" sz="quarter" idx="12"/>
          </p:nvPr>
        </p:nvSpPr>
        <p:spPr/>
        <p:txBody>
          <a:bodyPr/>
          <a:lstStyle>
            <a:lvl1pPr defTabSz="914400">
              <a:defRPr smtClean="0"/>
            </a:lvl1pPr>
          </a:lstStyle>
          <a:p>
            <a:pPr>
              <a:defRPr/>
            </a:pPr>
            <a:fld id="{EE2E035A-78E6-4B1E-B559-1BC2E0555B8E}" type="slidenum">
              <a:rPr lang="en-US" altLang="en-US"/>
              <a:pPr>
                <a:defRPr/>
              </a:pPr>
              <a:t>‹#›</a:t>
            </a:fld>
            <a:endParaRPr lang="en-US" altLang="en-US"/>
          </a:p>
        </p:txBody>
      </p:sp>
    </p:spTree>
    <p:extLst>
      <p:ext uri="{BB962C8B-B14F-4D97-AF65-F5344CB8AC3E}">
        <p14:creationId xmlns:p14="http://schemas.microsoft.com/office/powerpoint/2010/main" val="1741819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F877F-20A1-4C37-BC55-3995C100683D}"/>
              </a:ext>
            </a:extLst>
          </p:cNvPr>
          <p:cNvSpPr>
            <a:spLocks noGrp="1"/>
          </p:cNvSpPr>
          <p:nvPr>
            <p:ph type="dt" sz="half" idx="10"/>
          </p:nvPr>
        </p:nvSpPr>
        <p:spPr/>
        <p:txBody>
          <a:bodyPr/>
          <a:lstStyle>
            <a:lvl1pPr defTabSz="914400">
              <a:defRPr/>
            </a:lvl1pPr>
          </a:lstStyle>
          <a:p>
            <a:pPr>
              <a:defRPr/>
            </a:pPr>
            <a:fld id="{45FA0847-7241-4285-8ADC-30743FA2E9B2}" type="datetime1">
              <a:rPr lang="en-US"/>
              <a:pPr>
                <a:defRPr/>
              </a:pPr>
              <a:t>9/21/2018</a:t>
            </a:fld>
            <a:endParaRPr lang="en-US"/>
          </a:p>
        </p:txBody>
      </p:sp>
      <p:sp>
        <p:nvSpPr>
          <p:cNvPr id="5" name="Footer Placeholder 4">
            <a:extLst>
              <a:ext uri="{FF2B5EF4-FFF2-40B4-BE49-F238E27FC236}">
                <a16:creationId xmlns:a16="http://schemas.microsoft.com/office/drawing/2014/main" id="{C0CC1FA3-620A-49F0-9937-2970E6E28DB6}"/>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A0E5E57F-E3CF-4573-811A-76443C7B8187}"/>
              </a:ext>
            </a:extLst>
          </p:cNvPr>
          <p:cNvSpPr>
            <a:spLocks noGrp="1"/>
          </p:cNvSpPr>
          <p:nvPr>
            <p:ph type="sldNum" sz="quarter" idx="12"/>
          </p:nvPr>
        </p:nvSpPr>
        <p:spPr/>
        <p:txBody>
          <a:bodyPr/>
          <a:lstStyle>
            <a:lvl1pPr defTabSz="914400">
              <a:defRPr smtClean="0"/>
            </a:lvl1pPr>
          </a:lstStyle>
          <a:p>
            <a:pPr>
              <a:defRPr/>
            </a:pPr>
            <a:fld id="{0BA4427B-73D6-435C-9213-35584439A6EA}" type="slidenum">
              <a:rPr lang="en-US" altLang="en-US"/>
              <a:pPr>
                <a:defRPr/>
              </a:pPr>
              <a:t>‹#›</a:t>
            </a:fld>
            <a:endParaRPr lang="en-US" altLang="en-US"/>
          </a:p>
        </p:txBody>
      </p:sp>
    </p:spTree>
    <p:extLst>
      <p:ext uri="{BB962C8B-B14F-4D97-AF65-F5344CB8AC3E}">
        <p14:creationId xmlns:p14="http://schemas.microsoft.com/office/powerpoint/2010/main" val="168034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B4A10-2835-4891-899F-85CC9DA4C89C}"/>
              </a:ext>
            </a:extLst>
          </p:cNvPr>
          <p:cNvSpPr>
            <a:spLocks noGrp="1"/>
          </p:cNvSpPr>
          <p:nvPr>
            <p:ph type="dt" sz="half" idx="10"/>
          </p:nvPr>
        </p:nvSpPr>
        <p:spPr/>
        <p:txBody>
          <a:bodyPr/>
          <a:lstStyle>
            <a:lvl1pPr defTabSz="914400">
              <a:defRPr/>
            </a:lvl1pPr>
          </a:lstStyle>
          <a:p>
            <a:pPr>
              <a:defRPr/>
            </a:pPr>
            <a:fld id="{3CF2A466-449C-4488-8FA1-DEA167FF5EA7}" type="datetime1">
              <a:rPr lang="en-US"/>
              <a:pPr>
                <a:defRPr/>
              </a:pPr>
              <a:t>9/21/2018</a:t>
            </a:fld>
            <a:endParaRPr lang="en-US"/>
          </a:p>
        </p:txBody>
      </p:sp>
      <p:sp>
        <p:nvSpPr>
          <p:cNvPr id="5" name="Footer Placeholder 4">
            <a:extLst>
              <a:ext uri="{FF2B5EF4-FFF2-40B4-BE49-F238E27FC236}">
                <a16:creationId xmlns:a16="http://schemas.microsoft.com/office/drawing/2014/main" id="{0B8F2B45-47A5-47DE-9C98-F886329EF0C0}"/>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BB563F89-6641-4E5A-BB5E-74E6BB5C5F9C}"/>
              </a:ext>
            </a:extLst>
          </p:cNvPr>
          <p:cNvSpPr>
            <a:spLocks noGrp="1"/>
          </p:cNvSpPr>
          <p:nvPr>
            <p:ph type="sldNum" sz="quarter" idx="12"/>
          </p:nvPr>
        </p:nvSpPr>
        <p:spPr/>
        <p:txBody>
          <a:bodyPr/>
          <a:lstStyle>
            <a:lvl1pPr defTabSz="914400">
              <a:defRPr smtClean="0"/>
            </a:lvl1pPr>
          </a:lstStyle>
          <a:p>
            <a:pPr>
              <a:defRPr/>
            </a:pPr>
            <a:fld id="{6A15D84B-C641-433E-95A0-C441022C8A1D}" type="slidenum">
              <a:rPr lang="en-US" altLang="en-US"/>
              <a:pPr>
                <a:defRPr/>
              </a:pPr>
              <a:t>‹#›</a:t>
            </a:fld>
            <a:endParaRPr lang="en-US" altLang="en-US"/>
          </a:p>
        </p:txBody>
      </p:sp>
    </p:spTree>
    <p:extLst>
      <p:ext uri="{BB962C8B-B14F-4D97-AF65-F5344CB8AC3E}">
        <p14:creationId xmlns:p14="http://schemas.microsoft.com/office/powerpoint/2010/main" val="121162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5" name="Picture 15" descr="42-19733431.jpg">
            <a:extLst>
              <a:ext uri="{FF2B5EF4-FFF2-40B4-BE49-F238E27FC236}">
                <a16:creationId xmlns:a16="http://schemas.microsoft.com/office/drawing/2014/main" id="{09287BA7-4D0E-4398-974C-D29C0054C808}"/>
              </a:ext>
            </a:extLst>
          </p:cNvPr>
          <p:cNvPicPr>
            <a:picLocks noChangeAspect="1"/>
          </p:cNvPicPr>
          <p:nvPr userDrawn="1"/>
        </p:nvPicPr>
        <p:blipFill>
          <a:blip r:embed="rId2">
            <a:extLst>
              <a:ext uri="{28A0092B-C50C-407E-A947-70E740481C1C}">
                <a14:useLocalDpi xmlns:a14="http://schemas.microsoft.com/office/drawing/2010/main" val="0"/>
              </a:ext>
            </a:extLst>
          </a:blip>
          <a:srcRect l="15392" r="6970" b="12659"/>
          <a:stretch>
            <a:fillRect/>
          </a:stretch>
        </p:blipFill>
        <p:spPr bwMode="auto">
          <a:xfrm>
            <a:off x="-1588" y="6350"/>
            <a:ext cx="914558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87FE6E5-391E-4C9E-ABA9-F264722B1A28}"/>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899E2A6D-07D9-4CAC-9000-61BCD8C63DA6}"/>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EAA29CF9-61A0-425A-B8B9-C38CC243918D}"/>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21" descr="tru_logo_4cp_pos_noTM.png">
            <a:extLst>
              <a:ext uri="{FF2B5EF4-FFF2-40B4-BE49-F238E27FC236}">
                <a16:creationId xmlns:a16="http://schemas.microsoft.com/office/drawing/2014/main" id="{5A224B32-121B-47D5-8BDC-C531989E9A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286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304800" y="3200400"/>
            <a:ext cx="5419725"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22" name="Text Placeholder 21"/>
          <p:cNvSpPr>
            <a:spLocks noGrp="1"/>
          </p:cNvSpPr>
          <p:nvPr>
            <p:ph type="body" sz="quarter" idx="10"/>
          </p:nvPr>
        </p:nvSpPr>
        <p:spPr>
          <a:xfrm>
            <a:off x="304800" y="3962400"/>
            <a:ext cx="63246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24" name="Text Placeholder 23"/>
          <p:cNvSpPr>
            <a:spLocks noGrp="1"/>
          </p:cNvSpPr>
          <p:nvPr>
            <p:ph type="body" sz="quarter" idx="1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72337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5" name="Picture 15" descr="tru_logo_4cp_pos_noTM.png">
            <a:extLst>
              <a:ext uri="{FF2B5EF4-FFF2-40B4-BE49-F238E27FC236}">
                <a16:creationId xmlns:a16="http://schemas.microsoft.com/office/drawing/2014/main" id="{C75AC61D-50E7-4AC5-81F0-7C670CD843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2159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044F0F1-72EE-4999-932F-3F6685C8D5E9}"/>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1F048914-57C0-4591-A1A9-783EE9EB3AFD}"/>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EC5D73AF-2723-4171-9658-B55BC721C02C}"/>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itle 17"/>
          <p:cNvSpPr>
            <a:spLocks noGrp="1"/>
          </p:cNvSpPr>
          <p:nvPr>
            <p:ph type="title"/>
          </p:nvPr>
        </p:nvSpPr>
        <p:spPr>
          <a:xfrm>
            <a:off x="304800" y="3200400"/>
            <a:ext cx="5410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14" name="Text Placeholder 21"/>
          <p:cNvSpPr>
            <a:spLocks noGrp="1"/>
          </p:cNvSpPr>
          <p:nvPr>
            <p:ph type="body" sz="quarter" idx="10"/>
          </p:nvPr>
        </p:nvSpPr>
        <p:spPr>
          <a:xfrm>
            <a:off x="304800" y="3962400"/>
            <a:ext cx="63246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15" name="Text Placeholder 23"/>
          <p:cNvSpPr>
            <a:spLocks noGrp="1"/>
          </p:cNvSpPr>
          <p:nvPr>
            <p:ph type="body" sz="quarter" idx="1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10156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924800" cy="4800600"/>
          </a:xfrm>
        </p:spPr>
        <p:txBody>
          <a:bodyPr/>
          <a:lstStyle>
            <a:lvl1pPr>
              <a:buClr>
                <a:schemeClr val="tx2"/>
              </a:buClr>
              <a:defRPr>
                <a:latin typeface="+mn-lt"/>
                <a:cs typeface="Arial"/>
              </a:defRPr>
            </a:lvl1pPr>
            <a:lvl2pPr>
              <a:buClr>
                <a:schemeClr val="tx2"/>
              </a:buClr>
              <a:defRPr>
                <a:latin typeface="+mn-lt"/>
                <a:cs typeface="Arial"/>
              </a:defRPr>
            </a:lvl2pPr>
            <a:lvl3pPr>
              <a:buClr>
                <a:schemeClr val="tx2"/>
              </a:buClr>
              <a:defRPr>
                <a:latin typeface="+mn-lt"/>
                <a:cs typeface="Arial"/>
              </a:defRPr>
            </a:lvl3pPr>
            <a:lvl4pPr>
              <a:buClr>
                <a:schemeClr val="tx2"/>
              </a:buClr>
              <a:defRPr>
                <a:latin typeface="+mn-lt"/>
                <a:cs typeface="Arial"/>
              </a:defRPr>
            </a:lvl4pPr>
            <a:lvl5pPr>
              <a:buClr>
                <a:schemeClr val="tx2"/>
              </a:buClr>
              <a:defRPr>
                <a:latin typeface="+mn-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CA57B30-E144-48CA-837C-85BB32CA244A}"/>
              </a:ext>
            </a:extLst>
          </p:cNvPr>
          <p:cNvSpPr>
            <a:spLocks noGrp="1"/>
          </p:cNvSpPr>
          <p:nvPr>
            <p:ph type="sldNum" sz="quarter" idx="10"/>
          </p:nvPr>
        </p:nvSpPr>
        <p:spPr/>
        <p:txBody>
          <a:bodyPr/>
          <a:lstStyle>
            <a:lvl1pPr>
              <a:defRPr/>
            </a:lvl1pPr>
          </a:lstStyle>
          <a:p>
            <a:pPr>
              <a:defRPr/>
            </a:pPr>
            <a:fld id="{071CC2B6-CF8D-4814-8F24-DCBA0AE3D65E}" type="slidenum">
              <a:rPr lang="en-US" altLang="en-US"/>
              <a:pPr>
                <a:defRPr/>
              </a:pPr>
              <a:t>‹#›</a:t>
            </a:fld>
            <a:endParaRPr lang="en-US" altLang="en-US"/>
          </a:p>
        </p:txBody>
      </p:sp>
    </p:spTree>
    <p:extLst>
      <p:ext uri="{BB962C8B-B14F-4D97-AF65-F5344CB8AC3E}">
        <p14:creationId xmlns:p14="http://schemas.microsoft.com/office/powerpoint/2010/main" val="255935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Footer ONLY">
    <p:spTree>
      <p:nvGrpSpPr>
        <p:cNvPr id="1" name=""/>
        <p:cNvGrpSpPr/>
        <p:nvPr/>
      </p:nvGrpSpPr>
      <p:grpSpPr>
        <a:xfrm>
          <a:off x="0" y="0"/>
          <a:ext cx="0" cy="0"/>
          <a:chOff x="0" y="0"/>
          <a:chExt cx="0" cy="0"/>
        </a:xfrm>
      </p:grpSpPr>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CF41CF42-E254-4595-B1E4-920057AAC823}"/>
              </a:ext>
            </a:extLst>
          </p:cNvPr>
          <p:cNvSpPr>
            <a:spLocks noGrp="1"/>
          </p:cNvSpPr>
          <p:nvPr>
            <p:ph type="sldNum" sz="quarter" idx="10"/>
          </p:nvPr>
        </p:nvSpPr>
        <p:spPr/>
        <p:txBody>
          <a:bodyPr/>
          <a:lstStyle>
            <a:lvl1pPr>
              <a:defRPr/>
            </a:lvl1pPr>
          </a:lstStyle>
          <a:p>
            <a:pPr>
              <a:defRPr/>
            </a:pPr>
            <a:fld id="{89D857DB-B192-45B7-BB60-AA96025C0303}" type="slidenum">
              <a:rPr lang="en-US" altLang="en-US"/>
              <a:pPr>
                <a:defRPr/>
              </a:pPr>
              <a:t>‹#›</a:t>
            </a:fld>
            <a:endParaRPr lang="en-US" altLang="en-US"/>
          </a:p>
        </p:txBody>
      </p:sp>
    </p:spTree>
    <p:extLst>
      <p:ext uri="{BB962C8B-B14F-4D97-AF65-F5344CB8AC3E}">
        <p14:creationId xmlns:p14="http://schemas.microsoft.com/office/powerpoint/2010/main" val="279645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or Content, Footer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79BEB7-34C3-4D31-A1F1-276ACB284BA3}"/>
              </a:ext>
            </a:extLst>
          </p:cNvPr>
          <p:cNvSpPr/>
          <p:nvPr userDrawn="1"/>
        </p:nvSpPr>
        <p:spPr>
          <a:xfrm>
            <a:off x="0" y="0"/>
            <a:ext cx="2590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lide Number Placeholder 5">
            <a:extLst>
              <a:ext uri="{FF2B5EF4-FFF2-40B4-BE49-F238E27FC236}">
                <a16:creationId xmlns:a16="http://schemas.microsoft.com/office/drawing/2014/main" id="{AD29D5A3-EE60-4672-B530-2DD3D9F214B3}"/>
              </a:ext>
            </a:extLst>
          </p:cNvPr>
          <p:cNvSpPr>
            <a:spLocks noGrp="1"/>
          </p:cNvSpPr>
          <p:nvPr>
            <p:ph type="sldNum" sz="quarter" idx="10"/>
          </p:nvPr>
        </p:nvSpPr>
        <p:spPr/>
        <p:txBody>
          <a:bodyPr/>
          <a:lstStyle>
            <a:lvl1pPr>
              <a:defRPr smtClean="0"/>
            </a:lvl1pPr>
          </a:lstStyle>
          <a:p>
            <a:pPr>
              <a:defRPr/>
            </a:pPr>
            <a:fld id="{2D775D92-86ED-4717-8BC9-5CAF19415E46}" type="slidenum">
              <a:rPr lang="en-US" altLang="en-US"/>
              <a:pPr>
                <a:defRPr/>
              </a:pPr>
              <a:t>‹#›</a:t>
            </a:fld>
            <a:endParaRPr lang="en-US" altLang="en-US"/>
          </a:p>
        </p:txBody>
      </p:sp>
    </p:spTree>
    <p:extLst>
      <p:ext uri="{BB962C8B-B14F-4D97-AF65-F5344CB8AC3E}">
        <p14:creationId xmlns:p14="http://schemas.microsoft.com/office/powerpoint/2010/main" val="286827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143001"/>
            <a:ext cx="3886200" cy="4800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10" name="Content Placeholder 2"/>
          <p:cNvSpPr>
            <a:spLocks noGrp="1"/>
          </p:cNvSpPr>
          <p:nvPr>
            <p:ph sz="half" idx="10"/>
          </p:nvPr>
        </p:nvSpPr>
        <p:spPr>
          <a:xfrm>
            <a:off x="4800600" y="1143001"/>
            <a:ext cx="3886200" cy="4800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E4A8537-A8E7-4003-B898-84BD88EE1D20}"/>
              </a:ext>
            </a:extLst>
          </p:cNvPr>
          <p:cNvSpPr>
            <a:spLocks noGrp="1"/>
          </p:cNvSpPr>
          <p:nvPr>
            <p:ph type="sldNum" sz="quarter" idx="11"/>
          </p:nvPr>
        </p:nvSpPr>
        <p:spPr/>
        <p:txBody>
          <a:bodyPr/>
          <a:lstStyle>
            <a:lvl1pPr>
              <a:defRPr/>
            </a:lvl1pPr>
          </a:lstStyle>
          <a:p>
            <a:pPr>
              <a:defRPr/>
            </a:pPr>
            <a:fld id="{AEBA5A28-D903-4421-A67D-A588807B1FEA}" type="slidenum">
              <a:rPr lang="en-US" altLang="en-US"/>
              <a:pPr>
                <a:defRPr/>
              </a:pPr>
              <a:t>‹#›</a:t>
            </a:fld>
            <a:endParaRPr lang="en-US" altLang="en-US"/>
          </a:p>
        </p:txBody>
      </p:sp>
    </p:spTree>
    <p:extLst>
      <p:ext uri="{BB962C8B-B14F-4D97-AF65-F5344CB8AC3E}">
        <p14:creationId xmlns:p14="http://schemas.microsoft.com/office/powerpoint/2010/main" val="258131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143000"/>
            <a:ext cx="3886200" cy="639762"/>
          </a:xfrm>
        </p:spPr>
        <p:txBody>
          <a:bodyPr anchor="b">
            <a:normAutofit/>
          </a:bodyPr>
          <a:lstStyle>
            <a:lvl1pPr marL="0" indent="0">
              <a:buNone/>
              <a:defRPr sz="2000" b="1">
                <a:solidFill>
                  <a:schemeClr val="tx2"/>
                </a:solidFill>
                <a:latin typeface="+mj-lt"/>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1782762"/>
            <a:ext cx="3886200" cy="41608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14" name="Text Placeholder 2"/>
          <p:cNvSpPr>
            <a:spLocks noGrp="1"/>
          </p:cNvSpPr>
          <p:nvPr>
            <p:ph type="body" idx="12"/>
          </p:nvPr>
        </p:nvSpPr>
        <p:spPr>
          <a:xfrm>
            <a:off x="4800600" y="1143000"/>
            <a:ext cx="3886200" cy="639762"/>
          </a:xfrm>
        </p:spPr>
        <p:txBody>
          <a:bodyPr anchor="b">
            <a:normAutofit/>
          </a:bodyPr>
          <a:lstStyle>
            <a:lvl1pPr marL="0" indent="0">
              <a:buNone/>
              <a:defRPr sz="2000" b="1">
                <a:solidFill>
                  <a:schemeClr val="tx2"/>
                </a:solidFill>
                <a:latin typeface="+mj-lt"/>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3"/>
          </p:nvPr>
        </p:nvSpPr>
        <p:spPr>
          <a:xfrm>
            <a:off x="4800600" y="1782762"/>
            <a:ext cx="3886200" cy="41608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F3C038C6-0ACD-4CC4-9B9B-D22E61F33893}"/>
              </a:ext>
            </a:extLst>
          </p:cNvPr>
          <p:cNvSpPr>
            <a:spLocks noGrp="1"/>
          </p:cNvSpPr>
          <p:nvPr>
            <p:ph type="sldNum" sz="quarter" idx="14"/>
          </p:nvPr>
        </p:nvSpPr>
        <p:spPr/>
        <p:txBody>
          <a:bodyPr/>
          <a:lstStyle>
            <a:lvl1pPr>
              <a:defRPr/>
            </a:lvl1pPr>
          </a:lstStyle>
          <a:p>
            <a:pPr>
              <a:defRPr/>
            </a:pPr>
            <a:fld id="{EE4B2FFD-7CEC-476B-B981-011FE40F7CF8}" type="slidenum">
              <a:rPr lang="en-US" altLang="en-US"/>
              <a:pPr>
                <a:defRPr/>
              </a:pPr>
              <a:t>‹#›</a:t>
            </a:fld>
            <a:endParaRPr lang="en-US" altLang="en-US"/>
          </a:p>
        </p:txBody>
      </p:sp>
    </p:spTree>
    <p:extLst>
      <p:ext uri="{BB962C8B-B14F-4D97-AF65-F5344CB8AC3E}">
        <p14:creationId xmlns:p14="http://schemas.microsoft.com/office/powerpoint/2010/main" val="420733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E27E364-F53D-4E3C-BCE0-DDA072F4FCD4}"/>
              </a:ext>
            </a:extLst>
          </p:cNvPr>
          <p:cNvSpPr>
            <a:spLocks noGrp="1"/>
          </p:cNvSpPr>
          <p:nvPr>
            <p:ph type="dt" sz="half" idx="10"/>
          </p:nvPr>
        </p:nvSpPr>
        <p:spPr/>
        <p:txBody>
          <a:bodyPr/>
          <a:lstStyle>
            <a:lvl1pPr defTabSz="914400">
              <a:defRPr/>
            </a:lvl1pPr>
          </a:lstStyle>
          <a:p>
            <a:pPr>
              <a:defRPr/>
            </a:pPr>
            <a:fld id="{49ECD389-C9FD-4D2A-9EAA-BB4DA6AAE5AB}" type="datetime1">
              <a:rPr lang="en-US"/>
              <a:pPr>
                <a:defRPr/>
              </a:pPr>
              <a:t>9/21/2018</a:t>
            </a:fld>
            <a:endParaRPr lang="en-US"/>
          </a:p>
        </p:txBody>
      </p:sp>
      <p:sp>
        <p:nvSpPr>
          <p:cNvPr id="5" name="Footer Placeholder 4">
            <a:extLst>
              <a:ext uri="{FF2B5EF4-FFF2-40B4-BE49-F238E27FC236}">
                <a16:creationId xmlns:a16="http://schemas.microsoft.com/office/drawing/2014/main" id="{4C63FC8D-ED7C-4C1F-8B5D-9A892BDB1C87}"/>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CABD77F8-5EC0-47B8-B914-9969C33B896A}"/>
              </a:ext>
            </a:extLst>
          </p:cNvPr>
          <p:cNvSpPr>
            <a:spLocks noGrp="1"/>
          </p:cNvSpPr>
          <p:nvPr>
            <p:ph type="sldNum" sz="quarter" idx="12"/>
          </p:nvPr>
        </p:nvSpPr>
        <p:spPr/>
        <p:txBody>
          <a:bodyPr/>
          <a:lstStyle>
            <a:lvl1pPr defTabSz="914400">
              <a:defRPr smtClean="0"/>
            </a:lvl1pPr>
          </a:lstStyle>
          <a:p>
            <a:pPr>
              <a:defRPr/>
            </a:pPr>
            <a:fld id="{7CF417D8-0BDA-43FD-9F0D-8FE43362A0F9}" type="slidenum">
              <a:rPr lang="en-US" altLang="en-US"/>
              <a:pPr>
                <a:defRPr/>
              </a:pPr>
              <a:t>‹#›</a:t>
            </a:fld>
            <a:endParaRPr lang="en-US" altLang="en-US"/>
          </a:p>
        </p:txBody>
      </p:sp>
    </p:spTree>
    <p:extLst>
      <p:ext uri="{BB962C8B-B14F-4D97-AF65-F5344CB8AC3E}">
        <p14:creationId xmlns:p14="http://schemas.microsoft.com/office/powerpoint/2010/main" val="174146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062D7A9-548A-4CC1-848B-D236A51D6F2C}"/>
              </a:ext>
            </a:extLst>
          </p:cNvPr>
          <p:cNvSpPr/>
          <p:nvPr/>
        </p:nvSpPr>
        <p:spPr>
          <a:xfrm>
            <a:off x="8686800" y="6400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7" name="Text Placeholder 2">
            <a:extLst>
              <a:ext uri="{FF2B5EF4-FFF2-40B4-BE49-F238E27FC236}">
                <a16:creationId xmlns:a16="http://schemas.microsoft.com/office/drawing/2014/main" id="{0159CCA9-4C5E-47DC-AA39-05915E7641C4}"/>
              </a:ext>
            </a:extLst>
          </p:cNvPr>
          <p:cNvSpPr>
            <a:spLocks noGrp="1"/>
          </p:cNvSpPr>
          <p:nvPr>
            <p:ph type="body" idx="1"/>
          </p:nvPr>
        </p:nvSpPr>
        <p:spPr bwMode="auto">
          <a:xfrm>
            <a:off x="762000" y="11430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1A21AA5-16CB-40E9-B11E-E8E06E607769}"/>
              </a:ext>
            </a:extLst>
          </p:cNvPr>
          <p:cNvSpPr>
            <a:spLocks noGrp="1"/>
          </p:cNvSpPr>
          <p:nvPr>
            <p:ph type="sldNum" sz="quarter" idx="4"/>
          </p:nvPr>
        </p:nvSpPr>
        <p:spPr>
          <a:xfrm>
            <a:off x="8610600" y="6400800"/>
            <a:ext cx="5334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smtClean="0">
                <a:solidFill>
                  <a:schemeClr val="bg1"/>
                </a:solidFill>
                <a:latin typeface="Arial" panose="020B0604020202020204" pitchFamily="34" charset="0"/>
              </a:defRPr>
            </a:lvl1pPr>
          </a:lstStyle>
          <a:p>
            <a:pPr>
              <a:defRPr/>
            </a:pPr>
            <a:fld id="{ED99492C-38F9-41EF-A867-C0A57FC35781}" type="slidenum">
              <a:rPr lang="en-US" altLang="en-US"/>
              <a:pPr>
                <a:defRPr/>
              </a:pPr>
              <a:t>‹#›</a:t>
            </a:fld>
            <a:endParaRPr lang="en-US" altLang="en-US"/>
          </a:p>
        </p:txBody>
      </p:sp>
      <p:pic>
        <p:nvPicPr>
          <p:cNvPr id="1029" name="Picture 10" descr="tru_logo_4cp_pos_noTM.png">
            <a:extLst>
              <a:ext uri="{FF2B5EF4-FFF2-40B4-BE49-F238E27FC236}">
                <a16:creationId xmlns:a16="http://schemas.microsoft.com/office/drawing/2014/main" id="{A2447C0E-30F9-482C-A7B6-2B4720F5650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6019800"/>
            <a:ext cx="207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14">
            <a:extLst>
              <a:ext uri="{FF2B5EF4-FFF2-40B4-BE49-F238E27FC236}">
                <a16:creationId xmlns:a16="http://schemas.microsoft.com/office/drawing/2014/main" id="{48710E61-265E-4CF9-B2A2-6DD271AFF00A}"/>
              </a:ext>
            </a:extLst>
          </p:cNvPr>
          <p:cNvGrpSpPr>
            <a:grpSpLocks/>
          </p:cNvGrpSpPr>
          <p:nvPr/>
        </p:nvGrpSpPr>
        <p:grpSpPr bwMode="auto">
          <a:xfrm>
            <a:off x="0" y="187325"/>
            <a:ext cx="609600" cy="484188"/>
            <a:chOff x="0" y="187960"/>
            <a:chExt cx="609600" cy="483701"/>
          </a:xfrm>
        </p:grpSpPr>
        <p:sp>
          <p:nvSpPr>
            <p:cNvPr id="12" name="Rectangle 11">
              <a:extLst>
                <a:ext uri="{FF2B5EF4-FFF2-40B4-BE49-F238E27FC236}">
                  <a16:creationId xmlns:a16="http://schemas.microsoft.com/office/drawing/2014/main" id="{22157362-5C2E-4DD5-9B9B-58002F0BE531}"/>
                </a:ext>
              </a:extLst>
            </p:cNvPr>
            <p:cNvSpPr/>
            <p:nvPr userDrawn="1"/>
          </p:nvSpPr>
          <p:spPr>
            <a:xfrm>
              <a:off x="0" y="187960"/>
              <a:ext cx="304800" cy="15224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F3E7BD7E-9EBE-4FBE-90A4-4DC412BE159F}"/>
                </a:ext>
              </a:extLst>
            </p:cNvPr>
            <p:cNvSpPr/>
            <p:nvPr userDrawn="1"/>
          </p:nvSpPr>
          <p:spPr>
            <a:xfrm>
              <a:off x="0" y="351309"/>
              <a:ext cx="609600" cy="15224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D403BCE3-1C94-4DC3-81DB-B44F629D8319}"/>
                </a:ext>
              </a:extLst>
            </p:cNvPr>
            <p:cNvSpPr/>
            <p:nvPr userDrawn="1"/>
          </p:nvSpPr>
          <p:spPr>
            <a:xfrm>
              <a:off x="0" y="519414"/>
              <a:ext cx="457200" cy="152247"/>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2060"/>
                </a:solidFill>
              </a:endParaRPr>
            </a:p>
          </p:txBody>
        </p:sp>
      </p:grpSp>
      <p:sp>
        <p:nvSpPr>
          <p:cNvPr id="1031" name="TextBox 16">
            <a:extLst>
              <a:ext uri="{FF2B5EF4-FFF2-40B4-BE49-F238E27FC236}">
                <a16:creationId xmlns:a16="http://schemas.microsoft.com/office/drawing/2014/main" id="{12A45145-DFE8-4BE0-86AB-79ADDD68BB00}"/>
              </a:ext>
            </a:extLst>
          </p:cNvPr>
          <p:cNvSpPr txBox="1">
            <a:spLocks noChangeArrowheads="1"/>
          </p:cNvSpPr>
          <p:nvPr/>
        </p:nvSpPr>
        <p:spPr bwMode="auto">
          <a:xfrm rot="5400000">
            <a:off x="8124031" y="5439569"/>
            <a:ext cx="17668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pPr eaLnBrk="1" hangingPunct="1">
              <a:defRPr/>
            </a:pPr>
            <a:r>
              <a:rPr lang="en-US" sz="600">
                <a:sym typeface="Symbol" charset="0"/>
              </a:rPr>
              <a:t>2012 Truven Health Analytics Inc.</a:t>
            </a:r>
          </a:p>
        </p:txBody>
      </p:sp>
    </p:spTree>
  </p:cSld>
  <p:clrMap bg1="lt1" tx1="dk1" bg2="lt2" tx2="dk2" accent1="accent1" accent2="accent2" accent3="accent3" accent4="accent4" accent5="accent5" accent6="accent6" hlink="hlink" folHlink="folHlink"/>
  <p:sldLayoutIdLst>
    <p:sldLayoutId id="2147485431" r:id="rId1"/>
    <p:sldLayoutId id="2147485432" r:id="rId2"/>
    <p:sldLayoutId id="2147485433" r:id="rId3"/>
    <p:sldLayoutId id="2147485427" r:id="rId4"/>
    <p:sldLayoutId id="2147485428" r:id="rId5"/>
    <p:sldLayoutId id="2147485434" r:id="rId6"/>
    <p:sldLayoutId id="2147485429" r:id="rId7"/>
    <p:sldLayoutId id="21474854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ts val="600"/>
        </a:spcBef>
        <a:spcAft>
          <a:spcPts val="600"/>
        </a:spcAft>
        <a:buClr>
          <a:schemeClr val="tx2"/>
        </a:buClr>
        <a:buFont typeface="Wingdings" panose="05000000000000000000" pitchFamily="2" charset="2"/>
        <a:buChar char="§"/>
        <a:defRPr sz="2000" kern="1200">
          <a:solidFill>
            <a:schemeClr val="tx1"/>
          </a:solidFill>
          <a:latin typeface="+mn-lt"/>
          <a:ea typeface="MS PGothic" pitchFamily="34" charset="-128"/>
          <a:cs typeface="Arial"/>
        </a:defRPr>
      </a:lvl1pPr>
      <a:lvl2pPr marL="742950" indent="-285750" algn="l" rtl="0" eaLnBrk="0" fontAlgn="base" hangingPunct="0">
        <a:spcBef>
          <a:spcPts val="600"/>
        </a:spcBef>
        <a:spcAft>
          <a:spcPts val="600"/>
        </a:spcAft>
        <a:buClr>
          <a:schemeClr val="tx2"/>
        </a:buClr>
        <a:buFont typeface="Wingdings" panose="05000000000000000000" pitchFamily="2" charset="2"/>
        <a:buChar char="§"/>
        <a:defRPr kern="1200">
          <a:solidFill>
            <a:schemeClr val="tx1"/>
          </a:solidFill>
          <a:latin typeface="+mn-lt"/>
          <a:ea typeface="MS PGothic" pitchFamily="34" charset="-128"/>
          <a:cs typeface="Arial"/>
        </a:defRPr>
      </a:lvl2pPr>
      <a:lvl3pPr marL="1143000" indent="-228600" algn="l" rtl="0" eaLnBrk="0" fontAlgn="base" hangingPunct="0">
        <a:spcBef>
          <a:spcPts val="600"/>
        </a:spcBef>
        <a:spcAft>
          <a:spcPts val="600"/>
        </a:spcAft>
        <a:buClr>
          <a:schemeClr val="tx2"/>
        </a:buClr>
        <a:buFont typeface="Wingdings" panose="05000000000000000000" pitchFamily="2" charset="2"/>
        <a:buChar char="§"/>
        <a:defRPr sz="1600" kern="1200">
          <a:solidFill>
            <a:schemeClr val="tx1"/>
          </a:solidFill>
          <a:latin typeface="+mn-lt"/>
          <a:ea typeface="MS PGothic" pitchFamily="34" charset="-128"/>
          <a:cs typeface="Arial"/>
        </a:defRPr>
      </a:lvl3pPr>
      <a:lvl4pPr marL="1600200" indent="-228600" algn="l" rtl="0" eaLnBrk="0" fontAlgn="base" hangingPunct="0">
        <a:spcBef>
          <a:spcPts val="600"/>
        </a:spcBef>
        <a:spcAft>
          <a:spcPts val="600"/>
        </a:spcAft>
        <a:buClr>
          <a:schemeClr val="tx2"/>
        </a:buClr>
        <a:buSzPct val="100000"/>
        <a:buFont typeface="Wingdings" panose="05000000000000000000" pitchFamily="2" charset="2"/>
        <a:buChar char="§"/>
        <a:defRPr sz="1400" kern="1200">
          <a:solidFill>
            <a:schemeClr val="tx1"/>
          </a:solidFill>
          <a:latin typeface="+mn-lt"/>
          <a:ea typeface="MS PGothic" pitchFamily="34" charset="-128"/>
          <a:cs typeface="Arial"/>
        </a:defRPr>
      </a:lvl4pPr>
      <a:lvl5pPr marL="2057400" indent="-228600" algn="l" rtl="0" eaLnBrk="0" fontAlgn="base" hangingPunct="0">
        <a:spcBef>
          <a:spcPts val="600"/>
        </a:spcBef>
        <a:spcAft>
          <a:spcPts val="600"/>
        </a:spcAft>
        <a:buClr>
          <a:schemeClr val="tx2"/>
        </a:buClr>
        <a:buFont typeface="Wingdings" panose="05000000000000000000" pitchFamily="2" charset="2"/>
        <a:buChar char="§"/>
        <a:defRPr sz="1200" kern="1200">
          <a:solidFill>
            <a:schemeClr val="tx1"/>
          </a:solidFill>
          <a:latin typeface="+mn-lt"/>
          <a:ea typeface="MS PGothic"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66D613E-05E9-43A1-8911-594DECDC315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1F8BFFB-0C23-4B45-93AA-4CA4E3D220FF}"/>
              </a:ext>
            </a:extLst>
          </p:cNvPr>
          <p:cNvSpPr>
            <a:spLocks noGrp="1"/>
          </p:cNvSpPr>
          <p:nvPr>
            <p:ph type="body" idx="1"/>
          </p:nvPr>
        </p:nvSpPr>
        <p:spPr bwMode="auto">
          <a:xfrm>
            <a:off x="2166938" y="1992313"/>
            <a:ext cx="486251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4885272-836F-4C75-B667-B3ACAE3AD23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pitchFamily="34" charset="0"/>
              </a:defRPr>
            </a:lvl1pPr>
          </a:lstStyle>
          <a:p>
            <a:pPr>
              <a:defRPr/>
            </a:pPr>
            <a:fld id="{E77F505D-E2FF-4E68-BCF7-230F54C4B122}" type="datetime1">
              <a:rPr lang="en-US"/>
              <a:pPr>
                <a:defRPr/>
              </a:pPr>
              <a:t>9/21/2018</a:t>
            </a:fld>
            <a:endParaRPr lang="en-US"/>
          </a:p>
        </p:txBody>
      </p:sp>
      <p:sp>
        <p:nvSpPr>
          <p:cNvPr id="5" name="Footer Placeholder 4">
            <a:extLst>
              <a:ext uri="{FF2B5EF4-FFF2-40B4-BE49-F238E27FC236}">
                <a16:creationId xmlns:a16="http://schemas.microsoft.com/office/drawing/2014/main" id="{6902EC00-10A8-4E8E-BCDF-552B0D07A077}"/>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200">
                <a:solidFill>
                  <a:srgbClr val="898989"/>
                </a:solidFill>
                <a:latin typeface="Calibri"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EBBCEA9C-29FF-43DF-AB96-4866B93E3687}"/>
              </a:ext>
            </a:extLst>
          </p:cNvPr>
          <p:cNvSpPr>
            <a:spLocks noGrp="1"/>
          </p:cNvSpPr>
          <p:nvPr>
            <p:ph type="sldNum" sz="quarter" idx="4"/>
          </p:nvPr>
        </p:nvSpPr>
        <p:spPr>
          <a:xfrm>
            <a:off x="6705600" y="6469063"/>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smtClean="0">
                <a:solidFill>
                  <a:srgbClr val="898989"/>
                </a:solidFill>
                <a:latin typeface="Calibri" panose="020F0502020204030204" pitchFamily="34" charset="0"/>
              </a:defRPr>
            </a:lvl1pPr>
          </a:lstStyle>
          <a:p>
            <a:pPr>
              <a:defRPr/>
            </a:pPr>
            <a:fld id="{C8F868CF-DEAF-43B5-BCB2-B219A1536A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Lst>
  <p:hf hdr="0" ftr="0" dt="0"/>
  <p:txStyles>
    <p:titleStyle>
      <a:lvl1pPr algn="ctr" defTabSz="457200" rtl="0" eaLnBrk="0" fontAlgn="base" hangingPunct="0">
        <a:spcBef>
          <a:spcPct val="0"/>
        </a:spcBef>
        <a:spcAft>
          <a:spcPct val="0"/>
        </a:spcAft>
        <a:defRPr sz="4800" b="1" kern="1200">
          <a:solidFill>
            <a:schemeClr val="bg1"/>
          </a:solidFill>
          <a:latin typeface="Times New Roman" panose="02020603050405020304" pitchFamily="18" charset="0"/>
          <a:ea typeface="MS PGothic" pitchFamily="34" charset="-128"/>
          <a:cs typeface="Times New Roman" panose="02020603050405020304" pitchFamily="18" charset="0"/>
        </a:defRPr>
      </a:lvl1pPr>
      <a:lvl2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2pPr>
      <a:lvl3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3pPr>
      <a:lvl4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4pPr>
      <a:lvl5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5pPr>
      <a:lvl6pPr marL="4572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6pPr>
      <a:lvl7pPr marL="9144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7pPr>
      <a:lvl8pPr marL="13716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8pPr>
      <a:lvl9pPr marL="18288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482" name="Picture 1" descr="The Centers for Medicare and Medicaid Services Logo.">
            <a:extLst>
              <a:ext uri="{FF2B5EF4-FFF2-40B4-BE49-F238E27FC236}">
                <a16:creationId xmlns:a16="http://schemas.microsoft.com/office/drawing/2014/main" id="{1352F645-7B23-43B2-BF17-7B39F760A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1639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A892A047-1C0C-4CF7-9497-AAB6BA6579CF}"/>
              </a:ext>
            </a:extLst>
          </p:cNvPr>
          <p:cNvSpPr>
            <a:spLocks noGrp="1"/>
          </p:cNvSpPr>
          <p:nvPr>
            <p:ph type="ctrTitle"/>
          </p:nvPr>
        </p:nvSpPr>
        <p:spPr>
          <a:xfrm>
            <a:off x="139700" y="1219200"/>
            <a:ext cx="8874125" cy="1470025"/>
          </a:xfrm>
        </p:spPr>
        <p:txBody>
          <a:bodyPr/>
          <a:lstStyle/>
          <a:p>
            <a:r>
              <a:rPr lang="en-US" altLang="en-US" sz="3200" dirty="0">
                <a:solidFill>
                  <a:schemeClr val="tx2"/>
                </a:solidFill>
                <a:latin typeface="Myriad Pro" charset="0"/>
              </a:rPr>
              <a:t>The Process for Final Approval: Site-specific Assessment and Validation </a:t>
            </a:r>
          </a:p>
        </p:txBody>
      </p:sp>
      <p:sp>
        <p:nvSpPr>
          <p:cNvPr id="20487" name="Title 1">
            <a:extLst>
              <a:ext uri="{FF2B5EF4-FFF2-40B4-BE49-F238E27FC236}">
                <a16:creationId xmlns:a16="http://schemas.microsoft.com/office/drawing/2014/main" id="{3E3B6AD8-39C2-4710-A97E-6B1C8F0468CE}"/>
              </a:ext>
            </a:extLst>
          </p:cNvPr>
          <p:cNvSpPr>
            <a:spLocks noGrp="1"/>
          </p:cNvSpPr>
          <p:nvPr>
            <p:ph type="subTitle" idx="1"/>
          </p:nvPr>
        </p:nvSpPr>
        <p:spPr>
          <a:xfrm>
            <a:off x="2133600" y="3712845"/>
            <a:ext cx="6629400" cy="608013"/>
          </a:xfrm>
        </p:spPr>
        <p:txBody>
          <a:bodyPr anchor="ctr"/>
          <a:lstStyle/>
          <a:p>
            <a:pPr algn="l">
              <a:spcBef>
                <a:spcPct val="0"/>
              </a:spcBef>
            </a:pPr>
            <a:endParaRPr lang="en-US" altLang="en-US" b="1" dirty="0">
              <a:solidFill>
                <a:schemeClr val="bg1"/>
              </a:solidFill>
            </a:endParaRPr>
          </a:p>
          <a:p>
            <a:pPr algn="l">
              <a:spcBef>
                <a:spcPct val="0"/>
              </a:spcBef>
            </a:pPr>
            <a:r>
              <a:rPr lang="en-US" altLang="en-US" b="1" dirty="0">
                <a:solidFill>
                  <a:schemeClr val="bg1"/>
                </a:solidFill>
              </a:rPr>
              <a:t>Division of Long-Term Services and Supports</a:t>
            </a:r>
          </a:p>
          <a:p>
            <a:pPr algn="l">
              <a:spcBef>
                <a:spcPct val="0"/>
              </a:spcBef>
            </a:pPr>
            <a:r>
              <a:rPr lang="en-US" altLang="en-US" b="1" dirty="0">
                <a:solidFill>
                  <a:schemeClr val="bg1"/>
                </a:solidFill>
              </a:rPr>
              <a:t>Disabled and Elderly Health Programs Group</a:t>
            </a:r>
          </a:p>
          <a:p>
            <a:pPr algn="l">
              <a:spcBef>
                <a:spcPct val="0"/>
              </a:spcBef>
            </a:pPr>
            <a:r>
              <a:rPr lang="en-US" altLang="en-US" b="1" dirty="0">
                <a:solidFill>
                  <a:schemeClr val="bg1"/>
                </a:solidFill>
              </a:rPr>
              <a:t>Center for Medicaid and CHIP Services</a:t>
            </a:r>
          </a:p>
          <a:p>
            <a:pPr algn="l">
              <a:spcBef>
                <a:spcPct val="0"/>
              </a:spcBef>
            </a:pPr>
            <a:endParaRPr lang="en-US" b="1" dirty="0">
              <a:solidFill>
                <a:schemeClr val="bg1"/>
              </a:solidFill>
            </a:endParaRPr>
          </a:p>
          <a:p>
            <a:pPr algn="l">
              <a:spcBef>
                <a:spcPct val="0"/>
              </a:spcBef>
            </a:pPr>
            <a:r>
              <a:rPr lang="en-US" b="1" dirty="0">
                <a:solidFill>
                  <a:schemeClr val="bg1"/>
                </a:solidFill>
              </a:rPr>
              <a:t>Module 1: Site-Specific Assessment, Validation and Outcomes</a:t>
            </a:r>
            <a:endParaRPr lang="en-US" altLang="en-US" b="1" dirty="0">
              <a:solidFill>
                <a:schemeClr val="bg1"/>
              </a:solidFill>
            </a:endParaRPr>
          </a:p>
        </p:txBody>
      </p:sp>
      <p:pic>
        <p:nvPicPr>
          <p:cNvPr id="20484" name="Picture 6" descr="Image of a doctor's stethoscope">
            <a:extLst>
              <a:ext uri="{FF2B5EF4-FFF2-40B4-BE49-F238E27FC236}">
                <a16:creationId xmlns:a16="http://schemas.microsoft.com/office/drawing/2014/main" id="{8C1C5503-A41A-4966-B3AE-51F5B9DC41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688" y="3095625"/>
            <a:ext cx="15255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a doctor treating a child">
            <a:extLst>
              <a:ext uri="{FF2B5EF4-FFF2-40B4-BE49-F238E27FC236}">
                <a16:creationId xmlns:a16="http://schemas.microsoft.com/office/drawing/2014/main" id="{2241E609-EA19-46D6-96EC-26ADA4020F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363" y="4403725"/>
            <a:ext cx="15430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a doctor writing a prescription">
            <a:extLst>
              <a:ext uri="{FF2B5EF4-FFF2-40B4-BE49-F238E27FC236}">
                <a16:creationId xmlns:a16="http://schemas.microsoft.com/office/drawing/2014/main" id="{A1728A5C-BE45-4D4E-BC2D-6712D7597F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5611813"/>
            <a:ext cx="154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9D86-327E-4C89-BF6A-8AE7F7AB8885}"/>
              </a:ext>
            </a:extLst>
          </p:cNvPr>
          <p:cNvSpPr>
            <a:spLocks noGrp="1"/>
          </p:cNvSpPr>
          <p:nvPr>
            <p:ph type="title"/>
          </p:nvPr>
        </p:nvSpPr>
        <p:spPr/>
        <p:txBody>
          <a:bodyPr/>
          <a:lstStyle/>
          <a:p>
            <a:r>
              <a:rPr lang="en-US" sz="3200" dirty="0"/>
              <a:t>Component 3:</a:t>
            </a:r>
            <a:r>
              <a:rPr lang="en-US" sz="3200" dirty="0">
                <a:solidFill>
                  <a:srgbClr val="FF0000"/>
                </a:solidFill>
              </a:rPr>
              <a:t> </a:t>
            </a:r>
            <a:r>
              <a:rPr lang="en-US" sz="3200" dirty="0"/>
              <a:t>Site-specific Assessment (1 of 2)</a:t>
            </a:r>
          </a:p>
        </p:txBody>
      </p:sp>
      <p:sp>
        <p:nvSpPr>
          <p:cNvPr id="3" name="Content Placeholder 2">
            <a:extLst>
              <a:ext uri="{FF2B5EF4-FFF2-40B4-BE49-F238E27FC236}">
                <a16:creationId xmlns:a16="http://schemas.microsoft.com/office/drawing/2014/main" id="{6541E4D9-1FB2-459E-8549-A4114E4ED895}"/>
              </a:ext>
            </a:extLst>
          </p:cNvPr>
          <p:cNvSpPr>
            <a:spLocks noGrp="1"/>
          </p:cNvSpPr>
          <p:nvPr>
            <p:ph idx="1"/>
          </p:nvPr>
        </p:nvSpPr>
        <p:spPr/>
        <p:txBody>
          <a:bodyPr/>
          <a:lstStyle/>
          <a:p>
            <a:endParaRPr lang="en-US" dirty="0"/>
          </a:p>
          <a:p>
            <a:r>
              <a:rPr lang="en-US" dirty="0"/>
              <a:t>The site-specific assessment evaluates compliance with all key elements of the rule.</a:t>
            </a:r>
          </a:p>
          <a:p>
            <a:r>
              <a:rPr lang="en-US" dirty="0"/>
              <a:t>The site-specific assessment process meets threshold requirements that all settings are assessed for the HCBS rule </a:t>
            </a:r>
            <a:r>
              <a:rPr lang="en-US" i="1" dirty="0"/>
              <a:t>in its entirety</a:t>
            </a:r>
            <a:r>
              <a:rPr lang="en-US" dirty="0"/>
              <a:t>.</a:t>
            </a:r>
          </a:p>
        </p:txBody>
      </p:sp>
      <p:sp>
        <p:nvSpPr>
          <p:cNvPr id="4" name="Slide Number Placeholder 3">
            <a:extLst>
              <a:ext uri="{FF2B5EF4-FFF2-40B4-BE49-F238E27FC236}">
                <a16:creationId xmlns:a16="http://schemas.microsoft.com/office/drawing/2014/main" id="{E9838255-7453-4F51-9B4B-DBD42008186B}"/>
              </a:ext>
            </a:extLst>
          </p:cNvPr>
          <p:cNvSpPr>
            <a:spLocks noGrp="1"/>
          </p:cNvSpPr>
          <p:nvPr>
            <p:ph type="sldNum" sz="quarter" idx="12"/>
          </p:nvPr>
        </p:nvSpPr>
        <p:spPr/>
        <p:txBody>
          <a:bodyPr/>
          <a:lstStyle/>
          <a:p>
            <a:pPr>
              <a:defRPr/>
            </a:pPr>
            <a:fld id="{494E6A95-D18A-464F-A15F-2991A1A6842F}" type="slidenum">
              <a:rPr lang="en-US" altLang="en-US" smtClean="0"/>
              <a:pPr>
                <a:defRPr/>
              </a:pPr>
              <a:t>10</a:t>
            </a:fld>
            <a:endParaRPr lang="en-US" altLang="en-US"/>
          </a:p>
        </p:txBody>
      </p:sp>
    </p:spTree>
    <p:extLst>
      <p:ext uri="{BB962C8B-B14F-4D97-AF65-F5344CB8AC3E}">
        <p14:creationId xmlns:p14="http://schemas.microsoft.com/office/powerpoint/2010/main" val="50263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030E-CC06-4795-A74B-49459325C683}"/>
              </a:ext>
            </a:extLst>
          </p:cNvPr>
          <p:cNvSpPr>
            <a:spLocks noGrp="1"/>
          </p:cNvSpPr>
          <p:nvPr>
            <p:ph type="title"/>
          </p:nvPr>
        </p:nvSpPr>
        <p:spPr/>
        <p:txBody>
          <a:bodyPr/>
          <a:lstStyle/>
          <a:p>
            <a:r>
              <a:rPr lang="en-US" sz="3200" dirty="0"/>
              <a:t>Site-specific Assessment (2 of 2)</a:t>
            </a:r>
          </a:p>
        </p:txBody>
      </p:sp>
      <p:sp>
        <p:nvSpPr>
          <p:cNvPr id="3" name="Content Placeholder 2">
            <a:extLst>
              <a:ext uri="{FF2B5EF4-FFF2-40B4-BE49-F238E27FC236}">
                <a16:creationId xmlns:a16="http://schemas.microsoft.com/office/drawing/2014/main" id="{CEE59003-B5B3-4618-9DC5-4DC0A8119F56}"/>
              </a:ext>
            </a:extLst>
          </p:cNvPr>
          <p:cNvSpPr>
            <a:spLocks noGrp="1"/>
          </p:cNvSpPr>
          <p:nvPr>
            <p:ph idx="1"/>
          </p:nvPr>
        </p:nvSpPr>
        <p:spPr/>
        <p:txBody>
          <a:bodyPr/>
          <a:lstStyle/>
          <a:p>
            <a:r>
              <a:rPr lang="en-US" dirty="0"/>
              <a:t>The STP should clearly describe how the state assessed each residential and non-residential setting for compliance with the settings rule.</a:t>
            </a:r>
          </a:p>
          <a:p>
            <a:pPr lvl="1"/>
            <a:r>
              <a:rPr lang="en-US" dirty="0"/>
              <a:t>Can be different strategies for different HCBS authorities and/or different types of settings.</a:t>
            </a:r>
          </a:p>
          <a:p>
            <a:pPr lvl="1"/>
            <a:r>
              <a:rPr lang="en-US" dirty="0"/>
              <a:t>Can assume certain settings are not compliant and move to remediation first. Site-specific assessment could then be addressed through on-going monitoring.</a:t>
            </a:r>
          </a:p>
          <a:p>
            <a:pPr marL="346075" lvl="1" indent="-342900">
              <a:buFont typeface="Arial" panose="020B0604020202020204" pitchFamily="34" charset="0"/>
              <a:buChar char="•"/>
            </a:pPr>
            <a:r>
              <a:rPr lang="en-US" dirty="0"/>
              <a:t>Are there settings that are institutional in nature and automatically rise to the level of heightened scrutiny ?</a:t>
            </a:r>
          </a:p>
        </p:txBody>
      </p:sp>
      <p:sp>
        <p:nvSpPr>
          <p:cNvPr id="4" name="Slide Number Placeholder 3">
            <a:extLst>
              <a:ext uri="{FF2B5EF4-FFF2-40B4-BE49-F238E27FC236}">
                <a16:creationId xmlns:a16="http://schemas.microsoft.com/office/drawing/2014/main" id="{09EFA9C1-A47B-4E10-BBF3-12786DC1986E}"/>
              </a:ext>
            </a:extLst>
          </p:cNvPr>
          <p:cNvSpPr>
            <a:spLocks noGrp="1"/>
          </p:cNvSpPr>
          <p:nvPr>
            <p:ph type="sldNum" sz="quarter" idx="12"/>
          </p:nvPr>
        </p:nvSpPr>
        <p:spPr/>
        <p:txBody>
          <a:bodyPr/>
          <a:lstStyle/>
          <a:p>
            <a:pPr>
              <a:defRPr/>
            </a:pPr>
            <a:fld id="{494E6A95-D18A-464F-A15F-2991A1A6842F}" type="slidenum">
              <a:rPr lang="en-US" altLang="en-US" smtClean="0"/>
              <a:pPr>
                <a:defRPr/>
              </a:pPr>
              <a:t>11</a:t>
            </a:fld>
            <a:endParaRPr lang="en-US" altLang="en-US"/>
          </a:p>
        </p:txBody>
      </p:sp>
    </p:spTree>
    <p:extLst>
      <p:ext uri="{BB962C8B-B14F-4D97-AF65-F5344CB8AC3E}">
        <p14:creationId xmlns:p14="http://schemas.microsoft.com/office/powerpoint/2010/main" val="8649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FC41-4975-4DFE-ABB7-453748065AF7}"/>
              </a:ext>
            </a:extLst>
          </p:cNvPr>
          <p:cNvSpPr>
            <a:spLocks noGrp="1"/>
          </p:cNvSpPr>
          <p:nvPr>
            <p:ph type="title"/>
          </p:nvPr>
        </p:nvSpPr>
        <p:spPr/>
        <p:txBody>
          <a:bodyPr/>
          <a:lstStyle/>
          <a:p>
            <a:r>
              <a:rPr lang="en-US" sz="3200" dirty="0"/>
              <a:t>Site-specific Assessment Strategies</a:t>
            </a:r>
          </a:p>
        </p:txBody>
      </p:sp>
      <p:sp>
        <p:nvSpPr>
          <p:cNvPr id="3" name="Content Placeholder 2">
            <a:extLst>
              <a:ext uri="{FF2B5EF4-FFF2-40B4-BE49-F238E27FC236}">
                <a16:creationId xmlns:a16="http://schemas.microsoft.com/office/drawing/2014/main" id="{79A7F523-EA0E-4864-AAA2-C6288662F102}"/>
              </a:ext>
            </a:extLst>
          </p:cNvPr>
          <p:cNvSpPr>
            <a:spLocks noGrp="1"/>
          </p:cNvSpPr>
          <p:nvPr>
            <p:ph idx="1"/>
          </p:nvPr>
        </p:nvSpPr>
        <p:spPr>
          <a:xfrm>
            <a:off x="533400" y="1600200"/>
            <a:ext cx="7772400" cy="4343400"/>
          </a:xfrm>
        </p:spPr>
        <p:txBody>
          <a:bodyPr/>
          <a:lstStyle/>
          <a:p>
            <a:r>
              <a:rPr lang="en-US" dirty="0"/>
              <a:t>Provider self-assessment</a:t>
            </a:r>
          </a:p>
          <a:p>
            <a:pPr lvl="1"/>
            <a:r>
              <a:rPr lang="en-US" dirty="0"/>
              <a:t>Considerations: what percentage were completed; non-respondents</a:t>
            </a:r>
          </a:p>
          <a:p>
            <a:r>
              <a:rPr lang="en-US" dirty="0"/>
              <a:t>Participant surveys</a:t>
            </a:r>
          </a:p>
          <a:p>
            <a:pPr lvl="1"/>
            <a:r>
              <a:rPr lang="en-US" dirty="0"/>
              <a:t>Considerations: sample size, response rate and results should be tied to a specific setting</a:t>
            </a:r>
          </a:p>
          <a:p>
            <a:r>
              <a:rPr lang="en-US" dirty="0"/>
              <a:t>On-site assessment</a:t>
            </a:r>
          </a:p>
          <a:p>
            <a:pPr lvl="1"/>
            <a:r>
              <a:rPr lang="en-US" dirty="0"/>
              <a:t>Licensing or certification reviews; case management reviews; MCO review; specialized HCBS settings review</a:t>
            </a:r>
          </a:p>
        </p:txBody>
      </p:sp>
      <p:sp>
        <p:nvSpPr>
          <p:cNvPr id="4" name="Slide Number Placeholder 3">
            <a:extLst>
              <a:ext uri="{FF2B5EF4-FFF2-40B4-BE49-F238E27FC236}">
                <a16:creationId xmlns:a16="http://schemas.microsoft.com/office/drawing/2014/main" id="{2CF658B0-BF97-4630-96D8-8C14E197FC2F}"/>
              </a:ext>
            </a:extLst>
          </p:cNvPr>
          <p:cNvSpPr>
            <a:spLocks noGrp="1"/>
          </p:cNvSpPr>
          <p:nvPr>
            <p:ph type="sldNum" sz="quarter" idx="12"/>
          </p:nvPr>
        </p:nvSpPr>
        <p:spPr/>
        <p:txBody>
          <a:bodyPr/>
          <a:lstStyle/>
          <a:p>
            <a:pPr>
              <a:defRPr/>
            </a:pPr>
            <a:fld id="{494E6A95-D18A-464F-A15F-2991A1A6842F}" type="slidenum">
              <a:rPr lang="en-US" altLang="en-US" smtClean="0"/>
              <a:pPr>
                <a:defRPr/>
              </a:pPr>
              <a:t>12</a:t>
            </a:fld>
            <a:endParaRPr lang="en-US" altLang="en-US"/>
          </a:p>
        </p:txBody>
      </p:sp>
    </p:spTree>
    <p:extLst>
      <p:ext uri="{BB962C8B-B14F-4D97-AF65-F5344CB8AC3E}">
        <p14:creationId xmlns:p14="http://schemas.microsoft.com/office/powerpoint/2010/main" val="329614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5C37-DA95-49F1-8DB4-A80CA6175B47}"/>
              </a:ext>
            </a:extLst>
          </p:cNvPr>
          <p:cNvSpPr>
            <a:spLocks noGrp="1"/>
          </p:cNvSpPr>
          <p:nvPr>
            <p:ph type="title"/>
          </p:nvPr>
        </p:nvSpPr>
        <p:spPr/>
        <p:txBody>
          <a:bodyPr/>
          <a:lstStyle/>
          <a:p>
            <a:r>
              <a:rPr lang="en-US" sz="3200" dirty="0"/>
              <a:t>Provider Self-assessment-State Example</a:t>
            </a:r>
          </a:p>
        </p:txBody>
      </p:sp>
      <p:sp>
        <p:nvSpPr>
          <p:cNvPr id="3" name="Content Placeholder 2">
            <a:extLst>
              <a:ext uri="{FF2B5EF4-FFF2-40B4-BE49-F238E27FC236}">
                <a16:creationId xmlns:a16="http://schemas.microsoft.com/office/drawing/2014/main" id="{CED5A7A6-72D1-4E1C-BCA8-5BE2532E5325}"/>
              </a:ext>
            </a:extLst>
          </p:cNvPr>
          <p:cNvSpPr>
            <a:spLocks noGrp="1"/>
          </p:cNvSpPr>
          <p:nvPr>
            <p:ph idx="1"/>
          </p:nvPr>
        </p:nvSpPr>
        <p:spPr>
          <a:xfrm>
            <a:off x="152400" y="1485900"/>
            <a:ext cx="8382000" cy="4686300"/>
          </a:xfrm>
        </p:spPr>
        <p:txBody>
          <a:bodyPr/>
          <a:lstStyle/>
          <a:p>
            <a:pPr marL="0" indent="0">
              <a:buNone/>
            </a:pPr>
            <a:r>
              <a:rPr lang="en-US" b="1" u="sng" dirty="0"/>
              <a:t>TN: Provider self-assessment</a:t>
            </a:r>
          </a:p>
          <a:p>
            <a:r>
              <a:rPr lang="en-US" dirty="0"/>
              <a:t>Providers were required to include persons served, family members/representatives, advocates, and other stakeholders in their assessment process.</a:t>
            </a:r>
          </a:p>
          <a:p>
            <a:r>
              <a:rPr lang="en-US" dirty="0"/>
              <a:t>Providers were required to include a description of their self-assessment process, including participation of the aforementioned persons.</a:t>
            </a:r>
          </a:p>
          <a:p>
            <a:r>
              <a:rPr lang="en-US" dirty="0"/>
              <a:t>Providers who self-reported or were assessed upon review and validation to be noncompliant were required to submit a Provider Transition Plan identifying the area(s) of non-compliance and describing their proposed plan for coming into compliance along with associated time lines.  </a:t>
            </a:r>
          </a:p>
        </p:txBody>
      </p:sp>
      <p:sp>
        <p:nvSpPr>
          <p:cNvPr id="4" name="Slide Number Placeholder 3">
            <a:extLst>
              <a:ext uri="{FF2B5EF4-FFF2-40B4-BE49-F238E27FC236}">
                <a16:creationId xmlns:a16="http://schemas.microsoft.com/office/drawing/2014/main" id="{11A3ECFB-3687-4637-B6CA-28172B3B5D06}"/>
              </a:ext>
            </a:extLst>
          </p:cNvPr>
          <p:cNvSpPr>
            <a:spLocks noGrp="1"/>
          </p:cNvSpPr>
          <p:nvPr>
            <p:ph type="sldNum" sz="quarter" idx="12"/>
          </p:nvPr>
        </p:nvSpPr>
        <p:spPr/>
        <p:txBody>
          <a:bodyPr/>
          <a:lstStyle/>
          <a:p>
            <a:pPr>
              <a:defRPr/>
            </a:pPr>
            <a:fld id="{494E6A95-D18A-464F-A15F-2991A1A6842F}" type="slidenum">
              <a:rPr lang="en-US" altLang="en-US" smtClean="0"/>
              <a:pPr>
                <a:defRPr/>
              </a:pPr>
              <a:t>13</a:t>
            </a:fld>
            <a:endParaRPr lang="en-US" altLang="en-US"/>
          </a:p>
        </p:txBody>
      </p:sp>
    </p:spTree>
    <p:extLst>
      <p:ext uri="{BB962C8B-B14F-4D97-AF65-F5344CB8AC3E}">
        <p14:creationId xmlns:p14="http://schemas.microsoft.com/office/powerpoint/2010/main" val="54447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236D-7845-41EF-9822-190306D7C437}"/>
              </a:ext>
            </a:extLst>
          </p:cNvPr>
          <p:cNvSpPr>
            <a:spLocks noGrp="1"/>
          </p:cNvSpPr>
          <p:nvPr>
            <p:ph type="title"/>
          </p:nvPr>
        </p:nvSpPr>
        <p:spPr/>
        <p:txBody>
          <a:bodyPr/>
          <a:lstStyle/>
          <a:p>
            <a:r>
              <a:rPr lang="en-US" sz="3200" dirty="0"/>
              <a:t>Component 4: Validation of Site-specific Assessment</a:t>
            </a:r>
          </a:p>
        </p:txBody>
      </p:sp>
      <p:sp>
        <p:nvSpPr>
          <p:cNvPr id="3" name="Content Placeholder 2">
            <a:extLst>
              <a:ext uri="{FF2B5EF4-FFF2-40B4-BE49-F238E27FC236}">
                <a16:creationId xmlns:a16="http://schemas.microsoft.com/office/drawing/2014/main" id="{BEAE1489-247C-44A0-B81E-AA31A92AD4A2}"/>
              </a:ext>
            </a:extLst>
          </p:cNvPr>
          <p:cNvSpPr>
            <a:spLocks noGrp="1"/>
          </p:cNvSpPr>
          <p:nvPr>
            <p:ph idx="1"/>
          </p:nvPr>
        </p:nvSpPr>
        <p:spPr>
          <a:xfrm>
            <a:off x="685800" y="1600200"/>
            <a:ext cx="7772400" cy="3886200"/>
          </a:xfrm>
        </p:spPr>
        <p:txBody>
          <a:bodyPr/>
          <a:lstStyle/>
          <a:p>
            <a:r>
              <a:rPr lang="en-US" dirty="0"/>
              <a:t>Using multiple methods of assessment mitigates disputes over findings and ensures due diligence.</a:t>
            </a:r>
          </a:p>
          <a:p>
            <a:r>
              <a:rPr lang="en-US" dirty="0"/>
              <a:t>If provider self-assessment is used, there must be at least one other additional method employed to validate those findings:</a:t>
            </a:r>
          </a:p>
          <a:p>
            <a:pPr lvl="1"/>
            <a:r>
              <a:rPr lang="en-US" sz="2000" dirty="0"/>
              <a:t>Participant surveys</a:t>
            </a:r>
          </a:p>
          <a:p>
            <a:pPr lvl="1"/>
            <a:r>
              <a:rPr lang="en-US" sz="2000" dirty="0"/>
              <a:t>External Stakeholder review or surveys</a:t>
            </a:r>
          </a:p>
          <a:p>
            <a:pPr lvl="1"/>
            <a:r>
              <a:rPr lang="en-US" sz="2000" dirty="0"/>
              <a:t>Desk reviews by state staff</a:t>
            </a:r>
          </a:p>
          <a:p>
            <a:pPr lvl="1"/>
            <a:r>
              <a:rPr lang="en-US" sz="2000" dirty="0"/>
              <a:t>On-site reviews, existing or specialized</a:t>
            </a:r>
          </a:p>
          <a:p>
            <a:pPr marL="342900" lvl="1" indent="-342900">
              <a:buFont typeface="Arial" panose="020B0604020202020204" pitchFamily="34" charset="0"/>
              <a:buChar char="•"/>
            </a:pPr>
            <a:r>
              <a:rPr lang="en-US" dirty="0"/>
              <a:t>If MCO’s or other entities are used that may have a conflict, there should be supplemental methods employed.</a:t>
            </a:r>
          </a:p>
        </p:txBody>
      </p:sp>
      <p:sp>
        <p:nvSpPr>
          <p:cNvPr id="4" name="Slide Number Placeholder 3">
            <a:extLst>
              <a:ext uri="{FF2B5EF4-FFF2-40B4-BE49-F238E27FC236}">
                <a16:creationId xmlns:a16="http://schemas.microsoft.com/office/drawing/2014/main" id="{0540C489-8293-4525-A69E-E8D3B7C26D54}"/>
              </a:ext>
            </a:extLst>
          </p:cNvPr>
          <p:cNvSpPr>
            <a:spLocks noGrp="1"/>
          </p:cNvSpPr>
          <p:nvPr>
            <p:ph type="sldNum" sz="quarter" idx="12"/>
          </p:nvPr>
        </p:nvSpPr>
        <p:spPr/>
        <p:txBody>
          <a:bodyPr/>
          <a:lstStyle/>
          <a:p>
            <a:pPr>
              <a:defRPr/>
            </a:pPr>
            <a:fld id="{494E6A95-D18A-464F-A15F-2991A1A6842F}" type="slidenum">
              <a:rPr lang="en-US" altLang="en-US" smtClean="0"/>
              <a:pPr>
                <a:defRPr/>
              </a:pPr>
              <a:t>14</a:t>
            </a:fld>
            <a:endParaRPr lang="en-US" altLang="en-US"/>
          </a:p>
        </p:txBody>
      </p:sp>
    </p:spTree>
    <p:extLst>
      <p:ext uri="{BB962C8B-B14F-4D97-AF65-F5344CB8AC3E}">
        <p14:creationId xmlns:p14="http://schemas.microsoft.com/office/powerpoint/2010/main" val="252016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E1B2-914A-476D-949B-86FE024C4609}"/>
              </a:ext>
            </a:extLst>
          </p:cNvPr>
          <p:cNvSpPr>
            <a:spLocks noGrp="1"/>
          </p:cNvSpPr>
          <p:nvPr>
            <p:ph type="title"/>
          </p:nvPr>
        </p:nvSpPr>
        <p:spPr/>
        <p:txBody>
          <a:bodyPr/>
          <a:lstStyle/>
          <a:p>
            <a:r>
              <a:rPr lang="en-US" sz="3200" dirty="0"/>
              <a:t>Validation-State Example</a:t>
            </a:r>
          </a:p>
        </p:txBody>
      </p:sp>
      <p:sp>
        <p:nvSpPr>
          <p:cNvPr id="3" name="Content Placeholder 2">
            <a:extLst>
              <a:ext uri="{FF2B5EF4-FFF2-40B4-BE49-F238E27FC236}">
                <a16:creationId xmlns:a16="http://schemas.microsoft.com/office/drawing/2014/main" id="{F51BA0A5-9ECF-4943-893C-9F099E2E10A4}"/>
              </a:ext>
            </a:extLst>
          </p:cNvPr>
          <p:cNvSpPr>
            <a:spLocks noGrp="1"/>
          </p:cNvSpPr>
          <p:nvPr>
            <p:ph idx="1"/>
          </p:nvPr>
        </p:nvSpPr>
        <p:spPr/>
        <p:txBody>
          <a:bodyPr/>
          <a:lstStyle/>
          <a:p>
            <a:pPr marL="0" indent="0">
              <a:buNone/>
            </a:pPr>
            <a:r>
              <a:rPr lang="en-US" b="1" u="sng" dirty="0"/>
              <a:t>DE DDS: </a:t>
            </a:r>
          </a:p>
          <a:p>
            <a:pPr lvl="1"/>
            <a:r>
              <a:rPr lang="en-US" dirty="0"/>
              <a:t>Provider self-assessment for residential and non-residential settings (100% response) </a:t>
            </a:r>
          </a:p>
          <a:p>
            <a:pPr lvl="1"/>
            <a:r>
              <a:rPr lang="en-US" dirty="0"/>
              <a:t>Participant survey tied to setting offered to all recipients on an on-going basis (39% response rate at submission)</a:t>
            </a:r>
          </a:p>
          <a:p>
            <a:pPr lvl="1"/>
            <a:r>
              <a:rPr lang="en-US" dirty="0"/>
              <a:t>Desk review of self-assessment (100%)</a:t>
            </a:r>
          </a:p>
          <a:p>
            <a:pPr lvl="1"/>
            <a:r>
              <a:rPr lang="en-US" dirty="0"/>
              <a:t>On-site review (20% sample) </a:t>
            </a:r>
            <a:endParaRPr lang="en-US" b="1" dirty="0"/>
          </a:p>
        </p:txBody>
      </p:sp>
      <p:sp>
        <p:nvSpPr>
          <p:cNvPr id="4" name="Slide Number Placeholder 3">
            <a:extLst>
              <a:ext uri="{FF2B5EF4-FFF2-40B4-BE49-F238E27FC236}">
                <a16:creationId xmlns:a16="http://schemas.microsoft.com/office/drawing/2014/main" id="{2A6CB95A-C091-41A3-9DC2-55ED06921EDA}"/>
              </a:ext>
            </a:extLst>
          </p:cNvPr>
          <p:cNvSpPr>
            <a:spLocks noGrp="1"/>
          </p:cNvSpPr>
          <p:nvPr>
            <p:ph type="sldNum" sz="quarter" idx="12"/>
          </p:nvPr>
        </p:nvSpPr>
        <p:spPr/>
        <p:txBody>
          <a:bodyPr/>
          <a:lstStyle/>
          <a:p>
            <a:pPr>
              <a:defRPr/>
            </a:pPr>
            <a:fld id="{494E6A95-D18A-464F-A15F-2991A1A6842F}" type="slidenum">
              <a:rPr lang="en-US" altLang="en-US" smtClean="0"/>
              <a:pPr>
                <a:defRPr/>
              </a:pPr>
              <a:t>15</a:t>
            </a:fld>
            <a:endParaRPr lang="en-US" altLang="en-US"/>
          </a:p>
        </p:txBody>
      </p:sp>
    </p:spTree>
    <p:extLst>
      <p:ext uri="{BB962C8B-B14F-4D97-AF65-F5344CB8AC3E}">
        <p14:creationId xmlns:p14="http://schemas.microsoft.com/office/powerpoint/2010/main" val="400227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3636-7385-43DC-B92D-0B77C4ABCC46}"/>
              </a:ext>
            </a:extLst>
          </p:cNvPr>
          <p:cNvSpPr>
            <a:spLocks noGrp="1"/>
          </p:cNvSpPr>
          <p:nvPr>
            <p:ph type="title"/>
          </p:nvPr>
        </p:nvSpPr>
        <p:spPr/>
        <p:txBody>
          <a:bodyPr/>
          <a:lstStyle/>
          <a:p>
            <a:r>
              <a:rPr lang="en-US" sz="3200" dirty="0"/>
              <a:t>What Else to Consider in Validation?</a:t>
            </a:r>
          </a:p>
        </p:txBody>
      </p:sp>
      <p:sp>
        <p:nvSpPr>
          <p:cNvPr id="3" name="Content Placeholder 2">
            <a:extLst>
              <a:ext uri="{FF2B5EF4-FFF2-40B4-BE49-F238E27FC236}">
                <a16:creationId xmlns:a16="http://schemas.microsoft.com/office/drawing/2014/main" id="{28377712-FFBE-4CFB-B0A3-14F2E456A068}"/>
              </a:ext>
            </a:extLst>
          </p:cNvPr>
          <p:cNvSpPr>
            <a:spLocks noGrp="1"/>
          </p:cNvSpPr>
          <p:nvPr>
            <p:ph idx="1"/>
          </p:nvPr>
        </p:nvSpPr>
        <p:spPr/>
        <p:txBody>
          <a:bodyPr/>
          <a:lstStyle/>
          <a:p>
            <a:r>
              <a:rPr lang="en-US" dirty="0"/>
              <a:t>Did the state assess all elements of the settings rule?</a:t>
            </a:r>
          </a:p>
          <a:p>
            <a:r>
              <a:rPr lang="en-US" dirty="0"/>
              <a:t>Was there at least one independent method of assessment for each setting?</a:t>
            </a:r>
          </a:p>
          <a:p>
            <a:r>
              <a:rPr lang="en-US" dirty="0"/>
              <a:t>Were various methods combined to build confidence in results?</a:t>
            </a:r>
          </a:p>
          <a:p>
            <a:r>
              <a:rPr lang="en-US" dirty="0"/>
              <a:t>Did the state clearly differentiate and explain any differences in the validation processes across systems?</a:t>
            </a:r>
          </a:p>
          <a:p>
            <a:r>
              <a:rPr lang="en-US" dirty="0"/>
              <a:t>How are overall results of multiple question tools or the use of Likert scales evaluated for compliance with each key element of the rule?</a:t>
            </a:r>
          </a:p>
          <a:p>
            <a:pPr marL="0" indent="0">
              <a:buNone/>
            </a:pPr>
            <a:endParaRPr lang="en-US" dirty="0"/>
          </a:p>
        </p:txBody>
      </p:sp>
      <p:sp>
        <p:nvSpPr>
          <p:cNvPr id="4" name="Slide Number Placeholder 3">
            <a:extLst>
              <a:ext uri="{FF2B5EF4-FFF2-40B4-BE49-F238E27FC236}">
                <a16:creationId xmlns:a16="http://schemas.microsoft.com/office/drawing/2014/main" id="{48D3AC52-4CF4-4D9F-A778-6317C12D1A5A}"/>
              </a:ext>
            </a:extLst>
          </p:cNvPr>
          <p:cNvSpPr>
            <a:spLocks noGrp="1"/>
          </p:cNvSpPr>
          <p:nvPr>
            <p:ph type="sldNum" sz="quarter" idx="12"/>
          </p:nvPr>
        </p:nvSpPr>
        <p:spPr/>
        <p:txBody>
          <a:bodyPr/>
          <a:lstStyle/>
          <a:p>
            <a:pPr>
              <a:defRPr/>
            </a:pPr>
            <a:fld id="{494E6A95-D18A-464F-A15F-2991A1A6842F}" type="slidenum">
              <a:rPr lang="en-US" altLang="en-US" smtClean="0"/>
              <a:pPr>
                <a:defRPr/>
              </a:pPr>
              <a:t>16</a:t>
            </a:fld>
            <a:endParaRPr lang="en-US" altLang="en-US"/>
          </a:p>
        </p:txBody>
      </p:sp>
    </p:spTree>
    <p:extLst>
      <p:ext uri="{BB962C8B-B14F-4D97-AF65-F5344CB8AC3E}">
        <p14:creationId xmlns:p14="http://schemas.microsoft.com/office/powerpoint/2010/main" val="189263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F9EA-DBC8-4CF1-B91B-266291B1F61F}"/>
              </a:ext>
            </a:extLst>
          </p:cNvPr>
          <p:cNvSpPr>
            <a:spLocks noGrp="1"/>
          </p:cNvSpPr>
          <p:nvPr>
            <p:ph type="title"/>
          </p:nvPr>
        </p:nvSpPr>
        <p:spPr/>
        <p:txBody>
          <a:bodyPr/>
          <a:lstStyle/>
          <a:p>
            <a:r>
              <a:rPr lang="en-US" sz="3200" dirty="0"/>
              <a:t>Component 5:</a:t>
            </a:r>
            <a:r>
              <a:rPr lang="en-US" sz="3200" dirty="0">
                <a:solidFill>
                  <a:srgbClr val="FF0000"/>
                </a:solidFill>
              </a:rPr>
              <a:t> </a:t>
            </a:r>
            <a:r>
              <a:rPr lang="en-US" sz="3200" dirty="0"/>
              <a:t>Reporting Findings</a:t>
            </a:r>
          </a:p>
        </p:txBody>
      </p:sp>
      <p:sp>
        <p:nvSpPr>
          <p:cNvPr id="3" name="Content Placeholder 2">
            <a:extLst>
              <a:ext uri="{FF2B5EF4-FFF2-40B4-BE49-F238E27FC236}">
                <a16:creationId xmlns:a16="http://schemas.microsoft.com/office/drawing/2014/main" id="{5D9F0E59-A746-4CE0-A60C-7916386AFE86}"/>
              </a:ext>
            </a:extLst>
          </p:cNvPr>
          <p:cNvSpPr>
            <a:spLocks noGrp="1"/>
          </p:cNvSpPr>
          <p:nvPr>
            <p:ph idx="1"/>
          </p:nvPr>
        </p:nvSpPr>
        <p:spPr>
          <a:xfrm>
            <a:off x="685800" y="1600200"/>
            <a:ext cx="7772400" cy="4419600"/>
          </a:xfrm>
        </p:spPr>
        <p:txBody>
          <a:bodyPr/>
          <a:lstStyle/>
          <a:p>
            <a:pPr marL="342900" lvl="1" indent="-342900">
              <a:buFont typeface="Arial" panose="020B0604020202020204" pitchFamily="34" charset="0"/>
              <a:buChar char="•"/>
            </a:pPr>
            <a:r>
              <a:rPr lang="en-US" dirty="0"/>
              <a:t>Report aggregate outcomes of these activities including the </a:t>
            </a:r>
            <a:r>
              <a:rPr lang="en-US" u="sng" dirty="0"/>
              <a:t>type</a:t>
            </a:r>
            <a:r>
              <a:rPr lang="en-US" dirty="0"/>
              <a:t> and </a:t>
            </a:r>
            <a:r>
              <a:rPr lang="en-US" u="sng" dirty="0"/>
              <a:t>number</a:t>
            </a:r>
            <a:r>
              <a:rPr lang="en-US" dirty="0"/>
              <a:t> of settings that:</a:t>
            </a:r>
          </a:p>
          <a:p>
            <a:pPr marL="742950" lvl="2" indent="-342900">
              <a:buFont typeface="Courier New" panose="02070309020205020404" pitchFamily="49" charset="0"/>
              <a:buChar char="o"/>
            </a:pPr>
            <a:r>
              <a:rPr lang="en-US" dirty="0"/>
              <a:t>fully comply; </a:t>
            </a:r>
          </a:p>
          <a:p>
            <a:pPr marL="742950" lvl="2" indent="-342900">
              <a:buFont typeface="Courier New" panose="02070309020205020404" pitchFamily="49" charset="0"/>
              <a:buChar char="o"/>
            </a:pPr>
            <a:r>
              <a:rPr lang="en-US" dirty="0"/>
              <a:t>do not comply and require modifications; </a:t>
            </a:r>
          </a:p>
          <a:p>
            <a:pPr marL="742950" lvl="2" indent="-342900">
              <a:buFont typeface="Courier New" panose="02070309020205020404" pitchFamily="49" charset="0"/>
              <a:buChar char="o"/>
            </a:pPr>
            <a:r>
              <a:rPr lang="en-US" dirty="0"/>
              <a:t>cannot meet requirements and require removal from the program and/or transition of beneficiaries; and,</a:t>
            </a:r>
          </a:p>
          <a:p>
            <a:pPr marL="742950" lvl="2" indent="-342900">
              <a:buFont typeface="Courier New" panose="02070309020205020404" pitchFamily="49" charset="0"/>
              <a:buChar char="o"/>
            </a:pPr>
            <a:r>
              <a:rPr lang="en-US" dirty="0"/>
              <a:t>are presumptively not home and community-based including those the state will submit for heightened scrutiny review.</a:t>
            </a:r>
          </a:p>
        </p:txBody>
      </p:sp>
      <p:sp>
        <p:nvSpPr>
          <p:cNvPr id="4" name="Slide Number Placeholder 3">
            <a:extLst>
              <a:ext uri="{FF2B5EF4-FFF2-40B4-BE49-F238E27FC236}">
                <a16:creationId xmlns:a16="http://schemas.microsoft.com/office/drawing/2014/main" id="{04733360-0C9E-4652-9017-D582774F8683}"/>
              </a:ext>
            </a:extLst>
          </p:cNvPr>
          <p:cNvSpPr>
            <a:spLocks noGrp="1"/>
          </p:cNvSpPr>
          <p:nvPr>
            <p:ph type="sldNum" sz="quarter" idx="12"/>
          </p:nvPr>
        </p:nvSpPr>
        <p:spPr/>
        <p:txBody>
          <a:bodyPr/>
          <a:lstStyle/>
          <a:p>
            <a:pPr>
              <a:defRPr/>
            </a:pPr>
            <a:fld id="{494E6A95-D18A-464F-A15F-2991A1A6842F}" type="slidenum">
              <a:rPr lang="en-US" altLang="en-US" smtClean="0"/>
              <a:pPr>
                <a:defRPr/>
              </a:pPr>
              <a:t>17</a:t>
            </a:fld>
            <a:endParaRPr lang="en-US" altLang="en-US"/>
          </a:p>
        </p:txBody>
      </p:sp>
    </p:spTree>
    <p:extLst>
      <p:ext uri="{BB962C8B-B14F-4D97-AF65-F5344CB8AC3E}">
        <p14:creationId xmlns:p14="http://schemas.microsoft.com/office/powerpoint/2010/main" val="330110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A5CD-1FBB-4D59-B768-E008A010872E}"/>
              </a:ext>
            </a:extLst>
          </p:cNvPr>
          <p:cNvSpPr>
            <a:spLocks noGrp="1"/>
          </p:cNvSpPr>
          <p:nvPr>
            <p:ph type="title"/>
          </p:nvPr>
        </p:nvSpPr>
        <p:spPr/>
        <p:txBody>
          <a:bodyPr/>
          <a:lstStyle/>
          <a:p>
            <a:r>
              <a:rPr lang="en-US" sz="3200" dirty="0"/>
              <a:t>Component 6:</a:t>
            </a:r>
            <a:r>
              <a:rPr lang="en-US" sz="3200" dirty="0">
                <a:solidFill>
                  <a:srgbClr val="FF0000"/>
                </a:solidFill>
              </a:rPr>
              <a:t> </a:t>
            </a:r>
            <a:r>
              <a:rPr lang="en-US" sz="3200" dirty="0"/>
              <a:t>Summary of Findings</a:t>
            </a:r>
          </a:p>
        </p:txBody>
      </p:sp>
      <p:sp>
        <p:nvSpPr>
          <p:cNvPr id="3" name="Content Placeholder 2">
            <a:extLst>
              <a:ext uri="{FF2B5EF4-FFF2-40B4-BE49-F238E27FC236}">
                <a16:creationId xmlns:a16="http://schemas.microsoft.com/office/drawing/2014/main" id="{B7102C56-49A9-44DD-9909-56D37ACE084B}"/>
              </a:ext>
            </a:extLst>
          </p:cNvPr>
          <p:cNvSpPr>
            <a:spLocks noGrp="1"/>
          </p:cNvSpPr>
          <p:nvPr>
            <p:ph idx="1"/>
          </p:nvPr>
        </p:nvSpPr>
        <p:spPr/>
        <p:txBody>
          <a:bodyPr/>
          <a:lstStyle/>
          <a:p>
            <a:r>
              <a:rPr lang="en-US" dirty="0"/>
              <a:t>Summarize results in easily understood manner based on key elements of the rule to inform state remediation strategy.</a:t>
            </a:r>
          </a:p>
          <a:p>
            <a:endParaRPr lang="en-US" dirty="0"/>
          </a:p>
        </p:txBody>
      </p:sp>
      <p:sp>
        <p:nvSpPr>
          <p:cNvPr id="4" name="Slide Number Placeholder 3">
            <a:extLst>
              <a:ext uri="{FF2B5EF4-FFF2-40B4-BE49-F238E27FC236}">
                <a16:creationId xmlns:a16="http://schemas.microsoft.com/office/drawing/2014/main" id="{6A6D21E9-FFE1-4737-A501-4A9E21A689AD}"/>
              </a:ext>
            </a:extLst>
          </p:cNvPr>
          <p:cNvSpPr>
            <a:spLocks noGrp="1"/>
          </p:cNvSpPr>
          <p:nvPr>
            <p:ph type="sldNum" sz="quarter" idx="12"/>
          </p:nvPr>
        </p:nvSpPr>
        <p:spPr/>
        <p:txBody>
          <a:bodyPr/>
          <a:lstStyle/>
          <a:p>
            <a:pPr>
              <a:defRPr/>
            </a:pPr>
            <a:fld id="{494E6A95-D18A-464F-A15F-2991A1A6842F}" type="slidenum">
              <a:rPr lang="en-US" altLang="en-US" smtClean="0"/>
              <a:pPr>
                <a:defRPr/>
              </a:pPr>
              <a:t>18</a:t>
            </a:fld>
            <a:endParaRPr lang="en-US" altLang="en-US"/>
          </a:p>
        </p:txBody>
      </p:sp>
    </p:spTree>
    <p:extLst>
      <p:ext uri="{BB962C8B-B14F-4D97-AF65-F5344CB8AC3E}">
        <p14:creationId xmlns:p14="http://schemas.microsoft.com/office/powerpoint/2010/main" val="361832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4631-3C45-45E8-9F8D-35370EE339EE}"/>
              </a:ext>
            </a:extLst>
          </p:cNvPr>
          <p:cNvSpPr>
            <a:spLocks noGrp="1"/>
          </p:cNvSpPr>
          <p:nvPr>
            <p:ph type="title"/>
          </p:nvPr>
        </p:nvSpPr>
        <p:spPr/>
        <p:txBody>
          <a:bodyPr/>
          <a:lstStyle/>
          <a:p>
            <a:r>
              <a:rPr lang="en-US" sz="3200" dirty="0"/>
              <a:t>Reporting of Findings: Common Problems</a:t>
            </a:r>
          </a:p>
        </p:txBody>
      </p:sp>
      <p:sp>
        <p:nvSpPr>
          <p:cNvPr id="3" name="Content Placeholder 2">
            <a:extLst>
              <a:ext uri="{FF2B5EF4-FFF2-40B4-BE49-F238E27FC236}">
                <a16:creationId xmlns:a16="http://schemas.microsoft.com/office/drawing/2014/main" id="{AC7B8F65-3874-4EF5-A8F3-E478F622EDC6}"/>
              </a:ext>
            </a:extLst>
          </p:cNvPr>
          <p:cNvSpPr>
            <a:spLocks noGrp="1"/>
          </p:cNvSpPr>
          <p:nvPr>
            <p:ph idx="1"/>
          </p:nvPr>
        </p:nvSpPr>
        <p:spPr/>
        <p:txBody>
          <a:bodyPr/>
          <a:lstStyle/>
          <a:p>
            <a:endParaRPr lang="en-US" dirty="0"/>
          </a:p>
          <a:p>
            <a:r>
              <a:rPr lang="en-US" dirty="0"/>
              <a:t>Aggregate results by level of compliance is not broken out by setting </a:t>
            </a:r>
            <a:r>
              <a:rPr lang="en-US" u="sng" dirty="0"/>
              <a:t>type</a:t>
            </a:r>
            <a:r>
              <a:rPr lang="en-US" dirty="0"/>
              <a:t>.</a:t>
            </a:r>
          </a:p>
          <a:p>
            <a:r>
              <a:rPr lang="en-US" dirty="0"/>
              <a:t>Additional categories are provided by the state to describe the compliance results.</a:t>
            </a:r>
          </a:p>
          <a:p>
            <a:r>
              <a:rPr lang="en-US" dirty="0"/>
              <a:t>The state does not describe how settings presumed to be institutional in nature have met the state’s standards for a setting to be considered home and community-based and will be submitted to CMS for a heightened scrutiny review. </a:t>
            </a:r>
          </a:p>
        </p:txBody>
      </p:sp>
      <p:sp>
        <p:nvSpPr>
          <p:cNvPr id="4" name="Slide Number Placeholder 3">
            <a:extLst>
              <a:ext uri="{FF2B5EF4-FFF2-40B4-BE49-F238E27FC236}">
                <a16:creationId xmlns:a16="http://schemas.microsoft.com/office/drawing/2014/main" id="{387965E0-6F42-44C9-A274-BFD152FAE4D6}"/>
              </a:ext>
            </a:extLst>
          </p:cNvPr>
          <p:cNvSpPr>
            <a:spLocks noGrp="1"/>
          </p:cNvSpPr>
          <p:nvPr>
            <p:ph type="sldNum" sz="quarter" idx="12"/>
          </p:nvPr>
        </p:nvSpPr>
        <p:spPr/>
        <p:txBody>
          <a:bodyPr/>
          <a:lstStyle/>
          <a:p>
            <a:pPr>
              <a:defRPr/>
            </a:pPr>
            <a:fld id="{494E6A95-D18A-464F-A15F-2991A1A6842F}" type="slidenum">
              <a:rPr lang="en-US" altLang="en-US" smtClean="0"/>
              <a:pPr>
                <a:defRPr/>
              </a:pPr>
              <a:t>19</a:t>
            </a:fld>
            <a:endParaRPr lang="en-US" altLang="en-US"/>
          </a:p>
        </p:txBody>
      </p:sp>
    </p:spTree>
    <p:extLst>
      <p:ext uri="{BB962C8B-B14F-4D97-AF65-F5344CB8AC3E}">
        <p14:creationId xmlns:p14="http://schemas.microsoft.com/office/powerpoint/2010/main" val="327899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34DF927-AC07-46CE-A590-4550F2215109}"/>
              </a:ext>
            </a:extLst>
          </p:cNvPr>
          <p:cNvSpPr>
            <a:spLocks noGrp="1"/>
          </p:cNvSpPr>
          <p:nvPr>
            <p:ph type="title"/>
          </p:nvPr>
        </p:nvSpPr>
        <p:spPr/>
        <p:txBody>
          <a:bodyPr/>
          <a:lstStyle/>
          <a:p>
            <a:r>
              <a:rPr lang="en-US" altLang="en-US" sz="3200" dirty="0"/>
              <a:t>Objectives for Today’s Session</a:t>
            </a:r>
          </a:p>
        </p:txBody>
      </p:sp>
      <p:sp>
        <p:nvSpPr>
          <p:cNvPr id="22531" name="Content Placeholder 2">
            <a:extLst>
              <a:ext uri="{FF2B5EF4-FFF2-40B4-BE49-F238E27FC236}">
                <a16:creationId xmlns:a16="http://schemas.microsoft.com/office/drawing/2014/main" id="{057CF43F-6C45-4BB0-9111-DD1EFE56186B}"/>
              </a:ext>
            </a:extLst>
          </p:cNvPr>
          <p:cNvSpPr>
            <a:spLocks noGrp="1"/>
          </p:cNvSpPr>
          <p:nvPr>
            <p:ph idx="1"/>
          </p:nvPr>
        </p:nvSpPr>
        <p:spPr>
          <a:xfrm>
            <a:off x="685800" y="1600200"/>
            <a:ext cx="8077200" cy="4267200"/>
          </a:xfrm>
        </p:spPr>
        <p:txBody>
          <a:bodyPr/>
          <a:lstStyle/>
          <a:p>
            <a:pPr marL="0" indent="0">
              <a:buNone/>
            </a:pPr>
            <a:r>
              <a:rPr lang="en-US" altLang="en-US" dirty="0"/>
              <a:t>Identify the 6 Key Components outlined by CMS in the Statewide Transition Plan (STP) for identification of Home and Community-Based Services (HCBS) settings, site-specific assessment and validation strategies.</a:t>
            </a:r>
          </a:p>
          <a:p>
            <a:r>
              <a:rPr lang="en-US" altLang="en-US" dirty="0"/>
              <a:t>Learn how other states have developed strategies to avoid barriers/challenges.</a:t>
            </a:r>
          </a:p>
          <a:p>
            <a:r>
              <a:rPr lang="en-US" altLang="en-US" dirty="0"/>
              <a:t>Self-assess the state’s current status on these components using commonly asked questions as a guide.</a:t>
            </a:r>
          </a:p>
          <a:p>
            <a:r>
              <a:rPr lang="en-US" altLang="en-US" dirty="0"/>
              <a:t>Learn how to develop an action plan to address each of the components. </a:t>
            </a:r>
          </a:p>
          <a:p>
            <a:endParaRPr lang="en-US" altLang="en-US" sz="2800" dirty="0"/>
          </a:p>
          <a:p>
            <a:endParaRPr lang="en-US" altLang="en-US" sz="2800" dirty="0"/>
          </a:p>
          <a:p>
            <a:endParaRPr lang="en-US" altLang="en-US" sz="2800" dirty="0"/>
          </a:p>
        </p:txBody>
      </p:sp>
      <p:sp>
        <p:nvSpPr>
          <p:cNvPr id="22532" name="Slide Number Placeholder 3">
            <a:extLst>
              <a:ext uri="{FF2B5EF4-FFF2-40B4-BE49-F238E27FC236}">
                <a16:creationId xmlns:a16="http://schemas.microsoft.com/office/drawing/2014/main" id="{8324DAF8-AF24-403D-8A49-FB6EBAA7BE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572B3F85-ACA0-4645-947D-2386866D2BD2}" type="slidenum">
              <a:rPr lang="en-US" altLang="en-US" sz="1200">
                <a:solidFill>
                  <a:srgbClr val="898989"/>
                </a:solidFill>
                <a:latin typeface="Calibri" panose="020F0502020204030204" pitchFamily="34" charset="0"/>
              </a:rPr>
              <a:pPr>
                <a:spcBef>
                  <a:spcPct val="0"/>
                </a:spcBef>
                <a:buFontTx/>
                <a:buNone/>
              </a:pPr>
              <a:t>2</a:t>
            </a:fld>
            <a:endParaRPr lang="en-US" altLang="en-US" sz="1200">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C03C-06D4-4815-B7DD-A77C27EDC3C4}"/>
              </a:ext>
            </a:extLst>
          </p:cNvPr>
          <p:cNvSpPr>
            <a:spLocks noGrp="1"/>
          </p:cNvSpPr>
          <p:nvPr>
            <p:ph type="title"/>
          </p:nvPr>
        </p:nvSpPr>
        <p:spPr>
          <a:xfrm>
            <a:off x="228600" y="152400"/>
            <a:ext cx="8686800" cy="1143000"/>
          </a:xfrm>
        </p:spPr>
        <p:txBody>
          <a:bodyPr/>
          <a:lstStyle/>
          <a:p>
            <a:r>
              <a:rPr lang="en-US" altLang="en-US" sz="3200" dirty="0"/>
              <a:t>Review Questions: Site-Specific Assessment and Validation</a:t>
            </a:r>
            <a:br>
              <a:rPr lang="en-US" altLang="en-US" sz="3200" dirty="0"/>
            </a:br>
            <a:r>
              <a:rPr lang="en-US" altLang="en-US" sz="3200" dirty="0"/>
              <a:t>(1 of 4)</a:t>
            </a:r>
            <a:endParaRPr lang="en-US" sz="3200" dirty="0"/>
          </a:p>
        </p:txBody>
      </p:sp>
      <p:sp>
        <p:nvSpPr>
          <p:cNvPr id="3" name="Content Placeholder 2">
            <a:extLst>
              <a:ext uri="{FF2B5EF4-FFF2-40B4-BE49-F238E27FC236}">
                <a16:creationId xmlns:a16="http://schemas.microsoft.com/office/drawing/2014/main" id="{2CC8AAEE-295A-453B-976A-99F89473B1A2}"/>
              </a:ext>
            </a:extLst>
          </p:cNvPr>
          <p:cNvSpPr>
            <a:spLocks noGrp="1"/>
          </p:cNvSpPr>
          <p:nvPr>
            <p:ph idx="1"/>
          </p:nvPr>
        </p:nvSpPr>
        <p:spPr/>
        <p:txBody>
          <a:bodyPr/>
          <a:lstStyle/>
          <a:p>
            <a:pPr marL="0" indent="0">
              <a:buNone/>
            </a:pPr>
            <a:r>
              <a:rPr lang="en-US" dirty="0">
                <a:ea typeface="Calibri" panose="020F0502020204030204" pitchFamily="34" charset="0"/>
              </a:rPr>
              <a:t>___ Did you accurately and clearly lay out all of the settings in each home and community-based authority where HCBS is delivered?</a:t>
            </a:r>
          </a:p>
          <a:p>
            <a:pPr marL="0" indent="0">
              <a:buNone/>
            </a:pPr>
            <a:r>
              <a:rPr lang="en-US" dirty="0"/>
              <a:t>___Did you distinguish between settings under the rule (e.g., groups, individual’s own home)?</a:t>
            </a:r>
          </a:p>
          <a:p>
            <a:pPr marL="0" indent="0">
              <a:buNone/>
            </a:pPr>
            <a:r>
              <a:rPr lang="en-US" dirty="0">
                <a:ea typeface="Calibri" panose="020F0502020204030204" pitchFamily="34" charset="0"/>
              </a:rPr>
              <a:t>___Did you clearly lay out details of the state’s approach to conducting the assessment process, including methods, timelines, tools and who will conduct the process?</a:t>
            </a:r>
          </a:p>
          <a:p>
            <a:endParaRPr lang="en-US" dirty="0"/>
          </a:p>
        </p:txBody>
      </p:sp>
      <p:sp>
        <p:nvSpPr>
          <p:cNvPr id="4" name="Slide Number Placeholder 3">
            <a:extLst>
              <a:ext uri="{FF2B5EF4-FFF2-40B4-BE49-F238E27FC236}">
                <a16:creationId xmlns:a16="http://schemas.microsoft.com/office/drawing/2014/main" id="{39B105FB-93EC-4B2B-B25B-6018F565F517}"/>
              </a:ext>
            </a:extLst>
          </p:cNvPr>
          <p:cNvSpPr>
            <a:spLocks noGrp="1"/>
          </p:cNvSpPr>
          <p:nvPr>
            <p:ph type="sldNum" sz="quarter" idx="12"/>
          </p:nvPr>
        </p:nvSpPr>
        <p:spPr/>
        <p:txBody>
          <a:bodyPr/>
          <a:lstStyle/>
          <a:p>
            <a:pPr>
              <a:defRPr/>
            </a:pPr>
            <a:fld id="{494E6A95-D18A-464F-A15F-2991A1A6842F}" type="slidenum">
              <a:rPr lang="en-US" altLang="en-US" smtClean="0"/>
              <a:pPr>
                <a:defRPr/>
              </a:pPr>
              <a:t>20</a:t>
            </a:fld>
            <a:endParaRPr lang="en-US" altLang="en-US"/>
          </a:p>
        </p:txBody>
      </p:sp>
    </p:spTree>
    <p:extLst>
      <p:ext uri="{BB962C8B-B14F-4D97-AF65-F5344CB8AC3E}">
        <p14:creationId xmlns:p14="http://schemas.microsoft.com/office/powerpoint/2010/main" val="19340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7FE6F-CD87-45F6-B308-FDCC71B06676}"/>
              </a:ext>
            </a:extLst>
          </p:cNvPr>
          <p:cNvSpPr>
            <a:spLocks noGrp="1"/>
          </p:cNvSpPr>
          <p:nvPr>
            <p:ph type="title"/>
          </p:nvPr>
        </p:nvSpPr>
        <p:spPr>
          <a:xfrm>
            <a:off x="228600" y="152400"/>
            <a:ext cx="8686800" cy="1143000"/>
          </a:xfrm>
        </p:spPr>
        <p:txBody>
          <a:bodyPr/>
          <a:lstStyle/>
          <a:p>
            <a:r>
              <a:rPr lang="en-US" altLang="en-US" sz="3200" dirty="0"/>
              <a:t>Review Questions: Site-Specific Assessment and Validation</a:t>
            </a:r>
            <a:br>
              <a:rPr lang="en-US" altLang="en-US" sz="3200" dirty="0"/>
            </a:br>
            <a:r>
              <a:rPr lang="en-US" altLang="en-US" sz="3200" dirty="0"/>
              <a:t>(2 of 4)</a:t>
            </a:r>
            <a:endParaRPr lang="en-US" sz="3200" dirty="0"/>
          </a:p>
        </p:txBody>
      </p:sp>
      <p:sp>
        <p:nvSpPr>
          <p:cNvPr id="3" name="Content Placeholder 2">
            <a:extLst>
              <a:ext uri="{FF2B5EF4-FFF2-40B4-BE49-F238E27FC236}">
                <a16:creationId xmlns:a16="http://schemas.microsoft.com/office/drawing/2014/main" id="{1638A22E-B5A0-40A2-94DE-66E66F1AAA1C}"/>
              </a:ext>
            </a:extLst>
          </p:cNvPr>
          <p:cNvSpPr>
            <a:spLocks noGrp="1"/>
          </p:cNvSpPr>
          <p:nvPr>
            <p:ph idx="1"/>
          </p:nvPr>
        </p:nvSpPr>
        <p:spPr>
          <a:xfrm>
            <a:off x="685800" y="1447800"/>
            <a:ext cx="7772400" cy="4724400"/>
          </a:xfrm>
        </p:spPr>
        <p:txBody>
          <a:bodyPr/>
          <a:lstStyle/>
          <a:p>
            <a:pPr marL="0" marR="0" indent="0">
              <a:lnSpc>
                <a:spcPct val="115000"/>
              </a:lnSpc>
              <a:spcBef>
                <a:spcPts val="0"/>
              </a:spcBef>
              <a:spcAft>
                <a:spcPts val="1000"/>
              </a:spcAft>
              <a:buNone/>
            </a:pPr>
            <a:r>
              <a:rPr lang="en-US" dirty="0">
                <a:ea typeface="Calibri" panose="020F0502020204030204" pitchFamily="34" charset="0"/>
              </a:rPr>
              <a:t>___Are you using provider self-assessments?</a:t>
            </a:r>
          </a:p>
          <a:p>
            <a:pPr marL="0" indent="0">
              <a:buNone/>
            </a:pPr>
            <a:r>
              <a:rPr lang="en-US" dirty="0">
                <a:ea typeface="Calibri" panose="020F0502020204030204" pitchFamily="34" charset="0"/>
              </a:rPr>
              <a:t>___If yes, did you address the process for handling non-respondents to provider self-assessments?</a:t>
            </a:r>
          </a:p>
          <a:p>
            <a:pPr marL="0" indent="0">
              <a:buNone/>
            </a:pPr>
            <a:r>
              <a:rPr lang="en-US" dirty="0">
                <a:ea typeface="Calibri" panose="020F0502020204030204" pitchFamily="34" charset="0"/>
              </a:rPr>
              <a:t>___Did you engage individuals receiving services and/or consumer advocacy entities in the assessment process? </a:t>
            </a:r>
          </a:p>
          <a:p>
            <a:pPr lvl="1"/>
            <a:r>
              <a:rPr lang="en-US" dirty="0">
                <a:ea typeface="Calibri" panose="020F0502020204030204" pitchFamily="34" charset="0"/>
              </a:rPr>
              <a:t>In what role? </a:t>
            </a:r>
          </a:p>
          <a:p>
            <a:pPr lvl="1"/>
            <a:r>
              <a:rPr lang="en-US" dirty="0">
                <a:ea typeface="Calibri" panose="020F0502020204030204" pitchFamily="34" charset="0"/>
              </a:rPr>
              <a:t>How did you rectify discrepancies if any were found?</a:t>
            </a:r>
          </a:p>
          <a:p>
            <a:pPr marL="0" indent="0">
              <a:buNone/>
            </a:pPr>
            <a:r>
              <a:rPr lang="en-US" dirty="0">
                <a:ea typeface="Calibri" panose="020F0502020204030204" pitchFamily="34" charset="0"/>
              </a:rPr>
              <a:t>___Are there any categories of settings that you are automatically determining will require modifications to comply?</a:t>
            </a:r>
          </a:p>
          <a:p>
            <a:pPr marL="0" indent="0">
              <a:buNone/>
            </a:pPr>
            <a:r>
              <a:rPr lang="en-US" dirty="0">
                <a:ea typeface="Calibri" panose="020F0502020204030204" pitchFamily="34" charset="0"/>
              </a:rPr>
              <a:t>___Did you assess all settings subject to the rule?</a:t>
            </a:r>
          </a:p>
          <a:p>
            <a:pPr marL="0" indent="0">
              <a:buNone/>
            </a:pPr>
            <a:endParaRPr lang="en-US" dirty="0"/>
          </a:p>
        </p:txBody>
      </p:sp>
      <p:sp>
        <p:nvSpPr>
          <p:cNvPr id="4" name="Slide Number Placeholder 3">
            <a:extLst>
              <a:ext uri="{FF2B5EF4-FFF2-40B4-BE49-F238E27FC236}">
                <a16:creationId xmlns:a16="http://schemas.microsoft.com/office/drawing/2014/main" id="{8BB43911-F371-4C99-88FC-039C8FF76222}"/>
              </a:ext>
            </a:extLst>
          </p:cNvPr>
          <p:cNvSpPr>
            <a:spLocks noGrp="1"/>
          </p:cNvSpPr>
          <p:nvPr>
            <p:ph type="sldNum" sz="quarter" idx="12"/>
          </p:nvPr>
        </p:nvSpPr>
        <p:spPr/>
        <p:txBody>
          <a:bodyPr/>
          <a:lstStyle/>
          <a:p>
            <a:pPr>
              <a:defRPr/>
            </a:pPr>
            <a:fld id="{494E6A95-D18A-464F-A15F-2991A1A6842F}" type="slidenum">
              <a:rPr lang="en-US" altLang="en-US" smtClean="0"/>
              <a:pPr>
                <a:defRPr/>
              </a:pPr>
              <a:t>21</a:t>
            </a:fld>
            <a:endParaRPr lang="en-US" altLang="en-US"/>
          </a:p>
        </p:txBody>
      </p:sp>
    </p:spTree>
    <p:extLst>
      <p:ext uri="{BB962C8B-B14F-4D97-AF65-F5344CB8AC3E}">
        <p14:creationId xmlns:p14="http://schemas.microsoft.com/office/powerpoint/2010/main" val="346466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2E64E-F152-4858-9B53-0EEBA9BAC066}"/>
              </a:ext>
            </a:extLst>
          </p:cNvPr>
          <p:cNvSpPr>
            <a:spLocks noGrp="1"/>
          </p:cNvSpPr>
          <p:nvPr>
            <p:ph type="title"/>
          </p:nvPr>
        </p:nvSpPr>
        <p:spPr>
          <a:xfrm>
            <a:off x="228600" y="152400"/>
            <a:ext cx="8686800" cy="1143000"/>
          </a:xfrm>
        </p:spPr>
        <p:txBody>
          <a:bodyPr/>
          <a:lstStyle/>
          <a:p>
            <a:r>
              <a:rPr lang="en-US" altLang="en-US" sz="3200" dirty="0">
                <a:solidFill>
                  <a:prstClr val="white"/>
                </a:solidFill>
              </a:rPr>
              <a:t>Review Questions: Site-Specific Assessment and Validation</a:t>
            </a:r>
            <a:br>
              <a:rPr lang="en-US" altLang="en-US" sz="3200" dirty="0">
                <a:solidFill>
                  <a:prstClr val="white"/>
                </a:solidFill>
              </a:rPr>
            </a:br>
            <a:r>
              <a:rPr lang="en-US" altLang="en-US" sz="3200" dirty="0">
                <a:solidFill>
                  <a:prstClr val="white"/>
                </a:solidFill>
              </a:rPr>
              <a:t>(3 of 4)</a:t>
            </a:r>
            <a:endParaRPr lang="en-US" dirty="0"/>
          </a:p>
        </p:txBody>
      </p:sp>
      <p:sp>
        <p:nvSpPr>
          <p:cNvPr id="3" name="Content Placeholder 2">
            <a:extLst>
              <a:ext uri="{FF2B5EF4-FFF2-40B4-BE49-F238E27FC236}">
                <a16:creationId xmlns:a16="http://schemas.microsoft.com/office/drawing/2014/main" id="{8E95BA10-ADB7-4EB5-A40C-059796937ADC}"/>
              </a:ext>
            </a:extLst>
          </p:cNvPr>
          <p:cNvSpPr>
            <a:spLocks noGrp="1"/>
          </p:cNvSpPr>
          <p:nvPr>
            <p:ph idx="1"/>
          </p:nvPr>
        </p:nvSpPr>
        <p:spPr>
          <a:xfrm>
            <a:off x="685800" y="1600200"/>
            <a:ext cx="7772400" cy="4648200"/>
          </a:xfrm>
        </p:spPr>
        <p:txBody>
          <a:bodyPr/>
          <a:lstStyle/>
          <a:p>
            <a:pPr marL="0" indent="0">
              <a:buNone/>
            </a:pPr>
            <a:r>
              <a:rPr lang="en-US" dirty="0">
                <a:ea typeface="Calibri" panose="020F0502020204030204" pitchFamily="34" charset="0"/>
              </a:rPr>
              <a:t>___If you completed remediation first, did you complete an assessment of all elements of the rule post remediation?</a:t>
            </a:r>
          </a:p>
          <a:p>
            <a:pPr marL="0" indent="0">
              <a:buNone/>
            </a:pPr>
            <a:r>
              <a:rPr lang="en-US" dirty="0">
                <a:ea typeface="Calibri" panose="020F0502020204030204" pitchFamily="34" charset="0"/>
              </a:rPr>
              <a:t>___Did you identify in the STP, the methods or processes used to validate the findings from the site-specific assessments?</a:t>
            </a:r>
          </a:p>
          <a:p>
            <a:pPr marL="0" marR="0" indent="0">
              <a:lnSpc>
                <a:spcPct val="115000"/>
              </a:lnSpc>
              <a:spcBef>
                <a:spcPts val="0"/>
              </a:spcBef>
              <a:spcAft>
                <a:spcPts val="1000"/>
              </a:spcAft>
              <a:buNone/>
            </a:pPr>
            <a:r>
              <a:rPr lang="en-US" dirty="0">
                <a:ea typeface="Calibri" panose="020F0502020204030204" pitchFamily="34" charset="0"/>
              </a:rPr>
              <a:t>___Are the strategies identified sufficient?</a:t>
            </a:r>
          </a:p>
          <a:p>
            <a:pPr marL="0" indent="0">
              <a:buNone/>
            </a:pPr>
            <a:r>
              <a:rPr lang="en-US" dirty="0">
                <a:ea typeface="Calibri" panose="020F0502020204030204" pitchFamily="34" charset="0"/>
              </a:rPr>
              <a:t>___If provider self-assessments were used, did you provide at least one validation strategy to confirm results?</a:t>
            </a:r>
          </a:p>
          <a:p>
            <a:pPr marL="0" indent="0">
              <a:buNone/>
            </a:pPr>
            <a:r>
              <a:rPr lang="en-US" dirty="0">
                <a:ea typeface="Calibri" panose="020F0502020204030204" pitchFamily="34" charset="0"/>
              </a:rPr>
              <a:t>___Did you effectively combine various validation strategies to mitigate any perceived concerns?</a:t>
            </a:r>
          </a:p>
          <a:p>
            <a:pPr marL="0" marR="0" indent="0">
              <a:lnSpc>
                <a:spcPct val="115000"/>
              </a:lnSpc>
              <a:spcBef>
                <a:spcPts val="0"/>
              </a:spcBef>
              <a:spcAft>
                <a:spcPts val="1000"/>
              </a:spcAft>
              <a:buNone/>
            </a:pPr>
            <a:r>
              <a:rPr lang="en-US" dirty="0">
                <a:ea typeface="Calibri" panose="020F0502020204030204" pitchFamily="34" charset="0"/>
              </a:rPr>
              <a:t>___Did you ensure the independence of assessments?</a:t>
            </a:r>
          </a:p>
          <a:p>
            <a:endParaRPr lang="en-US" dirty="0"/>
          </a:p>
        </p:txBody>
      </p:sp>
      <p:sp>
        <p:nvSpPr>
          <p:cNvPr id="4" name="Slide Number Placeholder 3">
            <a:extLst>
              <a:ext uri="{FF2B5EF4-FFF2-40B4-BE49-F238E27FC236}">
                <a16:creationId xmlns:a16="http://schemas.microsoft.com/office/drawing/2014/main" id="{256DE4A6-DE8A-4436-A684-72EE1DDAA8F3}"/>
              </a:ext>
            </a:extLst>
          </p:cNvPr>
          <p:cNvSpPr>
            <a:spLocks noGrp="1"/>
          </p:cNvSpPr>
          <p:nvPr>
            <p:ph type="sldNum" sz="quarter" idx="12"/>
          </p:nvPr>
        </p:nvSpPr>
        <p:spPr/>
        <p:txBody>
          <a:bodyPr/>
          <a:lstStyle/>
          <a:p>
            <a:pPr>
              <a:defRPr/>
            </a:pPr>
            <a:fld id="{494E6A95-D18A-464F-A15F-2991A1A6842F}" type="slidenum">
              <a:rPr lang="en-US" altLang="en-US" smtClean="0"/>
              <a:pPr>
                <a:defRPr/>
              </a:pPr>
              <a:t>22</a:t>
            </a:fld>
            <a:endParaRPr lang="en-US" altLang="en-US"/>
          </a:p>
        </p:txBody>
      </p:sp>
    </p:spTree>
    <p:extLst>
      <p:ext uri="{BB962C8B-B14F-4D97-AF65-F5344CB8AC3E}">
        <p14:creationId xmlns:p14="http://schemas.microsoft.com/office/powerpoint/2010/main" val="170448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0174-FC78-49F9-98C9-18B979916C59}"/>
              </a:ext>
            </a:extLst>
          </p:cNvPr>
          <p:cNvSpPr>
            <a:spLocks noGrp="1"/>
          </p:cNvSpPr>
          <p:nvPr>
            <p:ph type="title"/>
          </p:nvPr>
        </p:nvSpPr>
        <p:spPr>
          <a:xfrm>
            <a:off x="228600" y="152400"/>
            <a:ext cx="8686800" cy="1143000"/>
          </a:xfrm>
        </p:spPr>
        <p:txBody>
          <a:bodyPr/>
          <a:lstStyle/>
          <a:p>
            <a:r>
              <a:rPr lang="en-US" altLang="en-US" sz="3200" dirty="0">
                <a:solidFill>
                  <a:prstClr val="white"/>
                </a:solidFill>
              </a:rPr>
              <a:t>Review Questions: Site-Specific Assessment and Validation</a:t>
            </a:r>
            <a:br>
              <a:rPr lang="en-US" altLang="en-US" sz="3200" dirty="0">
                <a:solidFill>
                  <a:prstClr val="white"/>
                </a:solidFill>
              </a:rPr>
            </a:br>
            <a:r>
              <a:rPr lang="en-US" altLang="en-US" sz="3200" dirty="0">
                <a:solidFill>
                  <a:prstClr val="white"/>
                </a:solidFill>
              </a:rPr>
              <a:t>(4 of 4)</a:t>
            </a:r>
            <a:endParaRPr lang="en-US" dirty="0"/>
          </a:p>
        </p:txBody>
      </p:sp>
      <p:sp>
        <p:nvSpPr>
          <p:cNvPr id="3" name="Content Placeholder 2">
            <a:extLst>
              <a:ext uri="{FF2B5EF4-FFF2-40B4-BE49-F238E27FC236}">
                <a16:creationId xmlns:a16="http://schemas.microsoft.com/office/drawing/2014/main" id="{9E30EF33-9E3C-4D89-AE9E-843BE21F6A67}"/>
              </a:ext>
            </a:extLst>
          </p:cNvPr>
          <p:cNvSpPr>
            <a:spLocks noGrp="1"/>
          </p:cNvSpPr>
          <p:nvPr>
            <p:ph idx="1"/>
          </p:nvPr>
        </p:nvSpPr>
        <p:spPr>
          <a:xfrm>
            <a:off x="685800" y="1600200"/>
            <a:ext cx="7772400" cy="4419600"/>
          </a:xfrm>
        </p:spPr>
        <p:txBody>
          <a:bodyPr/>
          <a:lstStyle/>
          <a:p>
            <a:pPr marL="0" indent="0">
              <a:buNone/>
            </a:pPr>
            <a:r>
              <a:rPr lang="en-US" dirty="0">
                <a:ea typeface="Calibri" panose="020F0502020204030204" pitchFamily="34" charset="0"/>
              </a:rPr>
              <a:t>___Did you summarize assessment results in an easily understood manner based on each requirement of the rule?</a:t>
            </a:r>
          </a:p>
          <a:p>
            <a:pPr marL="0" indent="0">
              <a:buNone/>
            </a:pPr>
            <a:r>
              <a:rPr lang="en-US" dirty="0">
                <a:ea typeface="Calibri" panose="020F0502020204030204" pitchFamily="34" charset="0"/>
              </a:rPr>
              <a:t>___Did you report the aggregate results/outcomes from these activities, including the type of settings and how many settings:</a:t>
            </a:r>
          </a:p>
          <a:p>
            <a:pPr lvl="1"/>
            <a:r>
              <a:rPr lang="en-US" dirty="0">
                <a:ea typeface="Calibri" panose="020F0502020204030204" pitchFamily="34" charset="0"/>
              </a:rPr>
              <a:t>were fully compliant; </a:t>
            </a:r>
          </a:p>
          <a:p>
            <a:pPr lvl="1"/>
            <a:r>
              <a:rPr lang="en-US" dirty="0">
                <a:ea typeface="Calibri" panose="020F0502020204030204" pitchFamily="34" charset="0"/>
              </a:rPr>
              <a:t>did not comply, but could with modifications; </a:t>
            </a:r>
          </a:p>
          <a:p>
            <a:pPr lvl="1"/>
            <a:r>
              <a:rPr lang="en-US" dirty="0">
                <a:ea typeface="Calibri" panose="020F0502020204030204" pitchFamily="34" charset="0"/>
              </a:rPr>
              <a:t>cannot comply; and,</a:t>
            </a:r>
          </a:p>
          <a:p>
            <a:pPr lvl="1"/>
            <a:r>
              <a:rPr lang="en-US" dirty="0">
                <a:ea typeface="Calibri" panose="020F0502020204030204" pitchFamily="34" charset="0"/>
              </a:rPr>
              <a:t>are presumed to have the qualities of an institution but for which the state will submit evidence for the application of heightened scrutiny?</a:t>
            </a:r>
            <a:endParaRPr lang="en-US" dirty="0"/>
          </a:p>
        </p:txBody>
      </p:sp>
      <p:sp>
        <p:nvSpPr>
          <p:cNvPr id="4" name="Slide Number Placeholder 3">
            <a:extLst>
              <a:ext uri="{FF2B5EF4-FFF2-40B4-BE49-F238E27FC236}">
                <a16:creationId xmlns:a16="http://schemas.microsoft.com/office/drawing/2014/main" id="{F346C278-CA4B-4092-98D7-D451119FB742}"/>
              </a:ext>
            </a:extLst>
          </p:cNvPr>
          <p:cNvSpPr>
            <a:spLocks noGrp="1"/>
          </p:cNvSpPr>
          <p:nvPr>
            <p:ph type="sldNum" sz="quarter" idx="12"/>
          </p:nvPr>
        </p:nvSpPr>
        <p:spPr/>
        <p:txBody>
          <a:bodyPr/>
          <a:lstStyle/>
          <a:p>
            <a:pPr>
              <a:defRPr/>
            </a:pPr>
            <a:fld id="{494E6A95-D18A-464F-A15F-2991A1A6842F}" type="slidenum">
              <a:rPr lang="en-US" altLang="en-US" smtClean="0"/>
              <a:pPr>
                <a:defRPr/>
              </a:pPr>
              <a:t>23</a:t>
            </a:fld>
            <a:endParaRPr lang="en-US" altLang="en-US"/>
          </a:p>
        </p:txBody>
      </p:sp>
    </p:spTree>
    <p:extLst>
      <p:ext uri="{BB962C8B-B14F-4D97-AF65-F5344CB8AC3E}">
        <p14:creationId xmlns:p14="http://schemas.microsoft.com/office/powerpoint/2010/main" val="3039687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1D832F2-B2CB-46CA-BDC5-27BCEC0236F4}"/>
              </a:ext>
            </a:extLst>
          </p:cNvPr>
          <p:cNvSpPr>
            <a:spLocks noGrp="1"/>
          </p:cNvSpPr>
          <p:nvPr>
            <p:ph type="title"/>
          </p:nvPr>
        </p:nvSpPr>
        <p:spPr>
          <a:xfrm>
            <a:off x="228600" y="152400"/>
            <a:ext cx="8686800" cy="1143000"/>
          </a:xfrm>
        </p:spPr>
        <p:txBody>
          <a:bodyPr/>
          <a:lstStyle/>
          <a:p>
            <a:r>
              <a:rPr lang="en-US" altLang="en-US" sz="2800" dirty="0"/>
              <a:t>Technical Assistance/Resources to Assist in Site-specific Assessment and Validation </a:t>
            </a:r>
          </a:p>
        </p:txBody>
      </p:sp>
      <p:sp>
        <p:nvSpPr>
          <p:cNvPr id="3" name="Content Placeholder 2">
            <a:extLst>
              <a:ext uri="{FF2B5EF4-FFF2-40B4-BE49-F238E27FC236}">
                <a16:creationId xmlns:a16="http://schemas.microsoft.com/office/drawing/2014/main" id="{1A80A830-8487-4799-A6F7-E8190127DE11}"/>
              </a:ext>
            </a:extLst>
          </p:cNvPr>
          <p:cNvSpPr>
            <a:spLocks noGrp="1"/>
          </p:cNvSpPr>
          <p:nvPr>
            <p:ph idx="1"/>
          </p:nvPr>
        </p:nvSpPr>
        <p:spPr/>
        <p:txBody>
          <a:bodyPr/>
          <a:lstStyle/>
          <a:p>
            <a:pPr marL="0" indent="0">
              <a:buNone/>
              <a:defRPr/>
            </a:pPr>
            <a:r>
              <a:rPr lang="en-US" altLang="en-US" dirty="0"/>
              <a:t>Requests for Technical Assistance can be made by visiting the HCBS Statewide Transition Plan Website and selecting the “Technical Assistance” link.</a:t>
            </a:r>
          </a:p>
          <a:p>
            <a:pPr>
              <a:defRPr/>
            </a:pPr>
            <a:endParaRPr lang="en-US" dirty="0"/>
          </a:p>
          <a:p>
            <a:pPr marL="0" indent="0">
              <a:buNone/>
              <a:defRPr/>
            </a:pPr>
            <a:r>
              <a:rPr lang="en-US" altLang="en-US" dirty="0"/>
              <a:t>Additional Resources as well as tools to assist in the path to final approval can be accessed by visiting the HCBS Statewide Transition Plan Website and selecting the “Training” link.</a:t>
            </a:r>
            <a:endParaRPr lang="en-US" dirty="0"/>
          </a:p>
          <a:p>
            <a:pPr>
              <a:defRPr/>
            </a:pPr>
            <a:endParaRPr lang="en-US" dirty="0"/>
          </a:p>
          <a:p>
            <a:pPr>
              <a:defRPr/>
            </a:pPr>
            <a:endParaRPr lang="en-US" dirty="0"/>
          </a:p>
          <a:p>
            <a:pPr>
              <a:defRPr/>
            </a:pPr>
            <a:endParaRPr lang="en-US" dirty="0"/>
          </a:p>
        </p:txBody>
      </p:sp>
      <p:sp>
        <p:nvSpPr>
          <p:cNvPr id="40964" name="Slide Number Placeholder 3">
            <a:extLst>
              <a:ext uri="{FF2B5EF4-FFF2-40B4-BE49-F238E27FC236}">
                <a16:creationId xmlns:a16="http://schemas.microsoft.com/office/drawing/2014/main" id="{4EB15A90-3821-46A1-8E5D-D6C2111D73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75594186-F23A-4ED6-8354-C369DBACAF25}" type="slidenum">
              <a:rPr lang="en-US" altLang="en-US" sz="1200">
                <a:solidFill>
                  <a:srgbClr val="898989"/>
                </a:solidFill>
                <a:latin typeface="Calibri" panose="020F0502020204030204" pitchFamily="34" charset="0"/>
              </a:rPr>
              <a:pPr>
                <a:spcBef>
                  <a:spcPct val="0"/>
                </a:spcBef>
                <a:buFontTx/>
                <a:buNone/>
              </a:pPr>
              <a:t>24</a:t>
            </a:fld>
            <a:endParaRPr lang="en-US" altLang="en-US" sz="1200">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D5BD-5B85-473C-88D2-85DFCCA0C632}"/>
              </a:ext>
            </a:extLst>
          </p:cNvPr>
          <p:cNvSpPr>
            <a:spLocks noGrp="1"/>
          </p:cNvSpPr>
          <p:nvPr>
            <p:ph type="title"/>
          </p:nvPr>
        </p:nvSpPr>
        <p:spPr/>
        <p:txBody>
          <a:bodyPr/>
          <a:lstStyle/>
          <a:p>
            <a:r>
              <a:rPr lang="en-US" sz="3200" dirty="0"/>
              <a:t>6 Key Components for Final Approval: Site-specific Assessment and Validation (1 of 2)</a:t>
            </a:r>
          </a:p>
        </p:txBody>
      </p:sp>
      <p:sp>
        <p:nvSpPr>
          <p:cNvPr id="3" name="Content Placeholder 2">
            <a:extLst>
              <a:ext uri="{FF2B5EF4-FFF2-40B4-BE49-F238E27FC236}">
                <a16:creationId xmlns:a16="http://schemas.microsoft.com/office/drawing/2014/main" id="{9124DBCE-C56E-44E8-9E2B-D92FC8D0C2A0}"/>
              </a:ext>
            </a:extLst>
          </p:cNvPr>
          <p:cNvSpPr>
            <a:spLocks noGrp="1"/>
          </p:cNvSpPr>
          <p:nvPr>
            <p:ph idx="1"/>
          </p:nvPr>
        </p:nvSpPr>
        <p:spPr/>
        <p:txBody>
          <a:bodyPr/>
          <a:lstStyle/>
          <a:p>
            <a:pPr marL="457200" indent="-457200">
              <a:buAutoNum type="arabicPeriod"/>
            </a:pPr>
            <a:r>
              <a:rPr lang="en-US" dirty="0"/>
              <a:t>The state identifies all settings where HCBS is delivered subject to the settings rule.</a:t>
            </a:r>
          </a:p>
          <a:p>
            <a:pPr marL="457200" indent="-457200">
              <a:buAutoNum type="arabicPeriod"/>
            </a:pPr>
            <a:r>
              <a:rPr lang="en-US" dirty="0"/>
              <a:t>The identification of all settings addresses the scope of all settings subject to compliance review.</a:t>
            </a:r>
          </a:p>
          <a:p>
            <a:pPr marL="457200" indent="-457200">
              <a:buAutoNum type="arabicPeriod"/>
            </a:pPr>
            <a:r>
              <a:rPr lang="en-US" dirty="0"/>
              <a:t>The site-specific assessment evaluates compliance with all key elements of the rule and meets threshold requirements.</a:t>
            </a:r>
          </a:p>
          <a:p>
            <a:pPr marL="0" indent="0">
              <a:buNone/>
            </a:pPr>
            <a:endParaRPr lang="en-US" dirty="0"/>
          </a:p>
        </p:txBody>
      </p:sp>
      <p:sp>
        <p:nvSpPr>
          <p:cNvPr id="4" name="Slide Number Placeholder 3">
            <a:extLst>
              <a:ext uri="{FF2B5EF4-FFF2-40B4-BE49-F238E27FC236}">
                <a16:creationId xmlns:a16="http://schemas.microsoft.com/office/drawing/2014/main" id="{DDC2B96C-F9F8-4D9D-9138-855EDD414CF7}"/>
              </a:ext>
            </a:extLst>
          </p:cNvPr>
          <p:cNvSpPr>
            <a:spLocks noGrp="1"/>
          </p:cNvSpPr>
          <p:nvPr>
            <p:ph type="sldNum" sz="quarter" idx="12"/>
          </p:nvPr>
        </p:nvSpPr>
        <p:spPr/>
        <p:txBody>
          <a:bodyPr/>
          <a:lstStyle/>
          <a:p>
            <a:pPr>
              <a:defRPr/>
            </a:pPr>
            <a:fld id="{494E6A95-D18A-464F-A15F-2991A1A6842F}" type="slidenum">
              <a:rPr lang="en-US" altLang="en-US" smtClean="0"/>
              <a:pPr>
                <a:defRPr/>
              </a:pPr>
              <a:t>3</a:t>
            </a:fld>
            <a:endParaRPr lang="en-US" altLang="en-US"/>
          </a:p>
        </p:txBody>
      </p:sp>
    </p:spTree>
    <p:extLst>
      <p:ext uri="{BB962C8B-B14F-4D97-AF65-F5344CB8AC3E}">
        <p14:creationId xmlns:p14="http://schemas.microsoft.com/office/powerpoint/2010/main" val="216526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B658-BBD0-4C4F-82A5-2D7214582156}"/>
              </a:ext>
            </a:extLst>
          </p:cNvPr>
          <p:cNvSpPr>
            <a:spLocks noGrp="1"/>
          </p:cNvSpPr>
          <p:nvPr>
            <p:ph type="title"/>
          </p:nvPr>
        </p:nvSpPr>
        <p:spPr/>
        <p:txBody>
          <a:bodyPr/>
          <a:lstStyle/>
          <a:p>
            <a:r>
              <a:rPr lang="en-US" sz="3200" dirty="0"/>
              <a:t>6 Key Components for Final Approval: Site-specific Assessment and Validation (2 of 2)</a:t>
            </a:r>
          </a:p>
        </p:txBody>
      </p:sp>
      <p:sp>
        <p:nvSpPr>
          <p:cNvPr id="3" name="Content Placeholder 2">
            <a:extLst>
              <a:ext uri="{FF2B5EF4-FFF2-40B4-BE49-F238E27FC236}">
                <a16:creationId xmlns:a16="http://schemas.microsoft.com/office/drawing/2014/main" id="{885E6F5B-F6B4-44CA-A5C4-7445A22E0679}"/>
              </a:ext>
            </a:extLst>
          </p:cNvPr>
          <p:cNvSpPr>
            <a:spLocks noGrp="1"/>
          </p:cNvSpPr>
          <p:nvPr>
            <p:ph idx="1"/>
          </p:nvPr>
        </p:nvSpPr>
        <p:spPr/>
        <p:txBody>
          <a:bodyPr/>
          <a:lstStyle/>
          <a:p>
            <a:pPr marL="457200" lvl="0" indent="-457200">
              <a:buAutoNum type="arabicPeriod" startAt="4"/>
            </a:pPr>
            <a:r>
              <a:rPr lang="en-US" dirty="0">
                <a:solidFill>
                  <a:srgbClr val="1F497D"/>
                </a:solidFill>
              </a:rPr>
              <a:t>The site-specific assessment results can be considered valid and objective.</a:t>
            </a:r>
          </a:p>
          <a:p>
            <a:pPr marL="457200" lvl="0" indent="-457200">
              <a:buAutoNum type="arabicPeriod" startAt="5"/>
            </a:pPr>
            <a:r>
              <a:rPr lang="en-US" dirty="0">
                <a:solidFill>
                  <a:srgbClr val="1F497D"/>
                </a:solidFill>
              </a:rPr>
              <a:t>The site-specific assessment results are reported in  a clear and simple manner to inform remediation.</a:t>
            </a:r>
          </a:p>
          <a:p>
            <a:pPr marL="457200" lvl="0" indent="-457200">
              <a:buAutoNum type="arabicPeriod" startAt="5"/>
            </a:pPr>
            <a:r>
              <a:rPr lang="en-US" dirty="0">
                <a:solidFill>
                  <a:srgbClr val="1F497D"/>
                </a:solidFill>
              </a:rPr>
              <a:t>The site-specific assessment results are summarized in a clear and detailed manner to identify aggregate results of settings compliance.</a:t>
            </a:r>
          </a:p>
          <a:p>
            <a:pPr marL="0" lvl="0" indent="0">
              <a:buNone/>
            </a:pPr>
            <a:endParaRPr lang="en-US" dirty="0">
              <a:solidFill>
                <a:srgbClr val="1F497D"/>
              </a:solidFill>
            </a:endParaRPr>
          </a:p>
          <a:p>
            <a:endParaRPr lang="en-US" dirty="0"/>
          </a:p>
        </p:txBody>
      </p:sp>
      <p:sp>
        <p:nvSpPr>
          <p:cNvPr id="4" name="Slide Number Placeholder 3">
            <a:extLst>
              <a:ext uri="{FF2B5EF4-FFF2-40B4-BE49-F238E27FC236}">
                <a16:creationId xmlns:a16="http://schemas.microsoft.com/office/drawing/2014/main" id="{C2C5E1EA-7385-4A5F-B357-AAD7B4A2209C}"/>
              </a:ext>
            </a:extLst>
          </p:cNvPr>
          <p:cNvSpPr>
            <a:spLocks noGrp="1"/>
          </p:cNvSpPr>
          <p:nvPr>
            <p:ph type="sldNum" sz="quarter" idx="12"/>
          </p:nvPr>
        </p:nvSpPr>
        <p:spPr/>
        <p:txBody>
          <a:bodyPr/>
          <a:lstStyle/>
          <a:p>
            <a:pPr>
              <a:defRPr/>
            </a:pPr>
            <a:fld id="{494E6A95-D18A-464F-A15F-2991A1A6842F}" type="slidenum">
              <a:rPr lang="en-US" altLang="en-US" smtClean="0"/>
              <a:pPr>
                <a:defRPr/>
              </a:pPr>
              <a:t>4</a:t>
            </a:fld>
            <a:endParaRPr lang="en-US" altLang="en-US"/>
          </a:p>
        </p:txBody>
      </p:sp>
    </p:spTree>
    <p:extLst>
      <p:ext uri="{BB962C8B-B14F-4D97-AF65-F5344CB8AC3E}">
        <p14:creationId xmlns:p14="http://schemas.microsoft.com/office/powerpoint/2010/main" val="14226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2DB1E71-9ACA-4638-A698-E77181E4D059}"/>
              </a:ext>
            </a:extLst>
          </p:cNvPr>
          <p:cNvSpPr>
            <a:spLocks noGrp="1"/>
          </p:cNvSpPr>
          <p:nvPr>
            <p:ph type="title"/>
          </p:nvPr>
        </p:nvSpPr>
        <p:spPr/>
        <p:txBody>
          <a:bodyPr/>
          <a:lstStyle/>
          <a:p>
            <a:r>
              <a:rPr lang="en-US" altLang="en-US" sz="3200" dirty="0"/>
              <a:t>What is CMS Looking for in the STP Review?</a:t>
            </a:r>
          </a:p>
        </p:txBody>
      </p:sp>
      <p:pic>
        <p:nvPicPr>
          <p:cNvPr id="28677" name="Picture 11" descr="Image of a microscope">
            <a:extLst>
              <a:ext uri="{FF2B5EF4-FFF2-40B4-BE49-F238E27FC236}">
                <a16:creationId xmlns:a16="http://schemas.microsoft.com/office/drawing/2014/main" id="{000874F1-51CA-4326-B592-5B24E48A1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2000250"/>
            <a:ext cx="2838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lide Number Placeholder 3">
            <a:extLst>
              <a:ext uri="{FF2B5EF4-FFF2-40B4-BE49-F238E27FC236}">
                <a16:creationId xmlns:a16="http://schemas.microsoft.com/office/drawing/2014/main" id="{58ACB851-0B79-4679-BCD8-C19077078F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74809045-8846-4201-89FF-5A69DBEEF412}" type="slidenum">
              <a:rPr lang="en-US" altLang="en-US" sz="1200" smtClean="0">
                <a:solidFill>
                  <a:srgbClr val="898989"/>
                </a:solidFill>
                <a:latin typeface="Calibri" panose="020F0502020204030204" pitchFamily="34" charset="0"/>
              </a:rPr>
              <a:pPr>
                <a:spcBef>
                  <a:spcPct val="0"/>
                </a:spcBef>
                <a:buFontTx/>
                <a:buNone/>
              </a:pPr>
              <a:t>5</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58041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85D1805-431E-4540-9CFC-3E70FFF39158}"/>
              </a:ext>
            </a:extLst>
          </p:cNvPr>
          <p:cNvSpPr>
            <a:spLocks noGrp="1"/>
          </p:cNvSpPr>
          <p:nvPr>
            <p:ph type="title"/>
          </p:nvPr>
        </p:nvSpPr>
        <p:spPr/>
        <p:txBody>
          <a:bodyPr/>
          <a:lstStyle/>
          <a:p>
            <a:r>
              <a:rPr lang="en-US" altLang="en-US" sz="3200" dirty="0"/>
              <a:t>Component 1: Identification of all HCBS Settings</a:t>
            </a:r>
          </a:p>
        </p:txBody>
      </p:sp>
      <p:sp>
        <p:nvSpPr>
          <p:cNvPr id="24579" name="Content Placeholder 2">
            <a:extLst>
              <a:ext uri="{FF2B5EF4-FFF2-40B4-BE49-F238E27FC236}">
                <a16:creationId xmlns:a16="http://schemas.microsoft.com/office/drawing/2014/main" id="{92155ABB-FC94-4922-8CB3-CA9565DAFA98}"/>
              </a:ext>
            </a:extLst>
          </p:cNvPr>
          <p:cNvSpPr>
            <a:spLocks noGrp="1"/>
          </p:cNvSpPr>
          <p:nvPr>
            <p:ph idx="1"/>
          </p:nvPr>
        </p:nvSpPr>
        <p:spPr>
          <a:xfrm>
            <a:off x="685800" y="1600200"/>
            <a:ext cx="7772400" cy="4343400"/>
          </a:xfrm>
        </p:spPr>
        <p:txBody>
          <a:bodyPr/>
          <a:lstStyle/>
          <a:p>
            <a:pPr marL="342900" lvl="2" indent="-342900"/>
            <a:endParaRPr lang="en-US" altLang="en-US" dirty="0"/>
          </a:p>
          <a:p>
            <a:pPr marL="342900" lvl="2" indent="-342900"/>
            <a:r>
              <a:rPr lang="en-US" altLang="en-US" dirty="0"/>
              <a:t>List all services under each HCBS authority.</a:t>
            </a:r>
          </a:p>
          <a:p>
            <a:r>
              <a:rPr lang="en-US" altLang="en-US" dirty="0"/>
              <a:t>Identify all settings operating in each category of service.</a:t>
            </a:r>
          </a:p>
          <a:p>
            <a:r>
              <a:rPr lang="en-US" altLang="en-US" dirty="0"/>
              <a:t>Use the same descriptors for the settings in the site-specific assessment description as used in the systemic assessment (e.g. TBI Supportive Living; IDD Day Habilitation; Adult Day Health).</a:t>
            </a:r>
          </a:p>
          <a:p>
            <a:r>
              <a:rPr lang="en-US" altLang="en-US" dirty="0"/>
              <a:t>Describe how the state ensured all individual settings have been identified for assessment.</a:t>
            </a:r>
          </a:p>
          <a:p>
            <a:r>
              <a:rPr lang="en-US" altLang="en-US" dirty="0"/>
              <a:t>Describe how the state identified settings that are not HCBS or that are institutional in nature.</a:t>
            </a:r>
          </a:p>
          <a:p>
            <a:endParaRPr lang="en-US" altLang="en-US" sz="2800" dirty="0"/>
          </a:p>
          <a:p>
            <a:endParaRPr lang="en-US" altLang="en-US" dirty="0"/>
          </a:p>
          <a:p>
            <a:endParaRPr lang="en-US" altLang="en-US" dirty="0"/>
          </a:p>
          <a:p>
            <a:endParaRPr lang="en-US" altLang="en-US" dirty="0"/>
          </a:p>
        </p:txBody>
      </p:sp>
      <p:sp>
        <p:nvSpPr>
          <p:cNvPr id="24580" name="Slide Number Placeholder 3">
            <a:extLst>
              <a:ext uri="{FF2B5EF4-FFF2-40B4-BE49-F238E27FC236}">
                <a16:creationId xmlns:a16="http://schemas.microsoft.com/office/drawing/2014/main" id="{0AE27599-BA0D-420D-8393-8CE24B0E66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7D2C07DF-7481-4FB8-9B3A-3642C080F40B}" type="slidenum">
              <a:rPr lang="en-US" altLang="en-US" sz="1200">
                <a:solidFill>
                  <a:srgbClr val="898989"/>
                </a:solidFill>
                <a:latin typeface="Calibri" panose="020F0502020204030204" pitchFamily="34" charset="0"/>
              </a:rPr>
              <a:pPr>
                <a:spcBef>
                  <a:spcPct val="0"/>
                </a:spcBef>
                <a:buFontTx/>
                <a:buNone/>
              </a:pPr>
              <a:t>6</a:t>
            </a:fld>
            <a:endParaRPr lang="en-US" altLang="en-US" sz="1200">
              <a:solidFill>
                <a:srgbClr val="898989"/>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1426-6451-4D6D-879E-F332A52744EC}"/>
              </a:ext>
            </a:extLst>
          </p:cNvPr>
          <p:cNvSpPr>
            <a:spLocks noGrp="1"/>
          </p:cNvSpPr>
          <p:nvPr>
            <p:ph type="title"/>
          </p:nvPr>
        </p:nvSpPr>
        <p:spPr/>
        <p:txBody>
          <a:bodyPr/>
          <a:lstStyle/>
          <a:p>
            <a:r>
              <a:rPr lang="en-US" sz="3200" dirty="0"/>
              <a:t>Component 2:</a:t>
            </a:r>
            <a:r>
              <a:rPr lang="en-US" sz="3200" dirty="0">
                <a:solidFill>
                  <a:srgbClr val="FF0000"/>
                </a:solidFill>
              </a:rPr>
              <a:t> </a:t>
            </a:r>
            <a:r>
              <a:rPr lang="en-US" sz="3200" dirty="0"/>
              <a:t>Site-specific Assessment: Scope</a:t>
            </a:r>
          </a:p>
        </p:txBody>
      </p:sp>
      <p:sp>
        <p:nvSpPr>
          <p:cNvPr id="3" name="Content Placeholder 2">
            <a:extLst>
              <a:ext uri="{FF2B5EF4-FFF2-40B4-BE49-F238E27FC236}">
                <a16:creationId xmlns:a16="http://schemas.microsoft.com/office/drawing/2014/main" id="{F40C1BD0-B3AE-466D-8A1A-451FF5592CD7}"/>
              </a:ext>
            </a:extLst>
          </p:cNvPr>
          <p:cNvSpPr>
            <a:spLocks noGrp="1"/>
          </p:cNvSpPr>
          <p:nvPr>
            <p:ph idx="1"/>
          </p:nvPr>
        </p:nvSpPr>
        <p:spPr/>
        <p:txBody>
          <a:bodyPr/>
          <a:lstStyle/>
          <a:p>
            <a:pPr marL="285750" lvl="1">
              <a:buFont typeface="Arial" panose="020B0604020202020204" pitchFamily="34" charset="0"/>
              <a:buChar char="•"/>
            </a:pPr>
            <a:r>
              <a:rPr lang="en-US" dirty="0"/>
              <a:t>Settings considered to be an individual’s own home and therefore presumed to be HCB:</a:t>
            </a:r>
          </a:p>
          <a:p>
            <a:pPr marL="800100" lvl="2" indent="-342900">
              <a:buFont typeface="Courier New" panose="02070309020205020404" pitchFamily="49" charset="0"/>
              <a:buChar char="o"/>
            </a:pPr>
            <a:r>
              <a:rPr lang="en-US" sz="2000" dirty="0"/>
              <a:t>If a state is presuming one or more categories of settings to automatically comply with the rule (i.e. private homes), the state must describe how it came to that determination and what it will do to monitor compliance of this category over time. The annual case management visit can achieve this.</a:t>
            </a:r>
          </a:p>
          <a:p>
            <a:pPr marL="233363" lvl="2"/>
            <a:r>
              <a:rPr lang="en-US" dirty="0"/>
              <a:t>Group Settings:</a:t>
            </a:r>
          </a:p>
          <a:p>
            <a:pPr marL="804863" lvl="3" indent="-342900">
              <a:buFont typeface="Courier New" panose="02070309020205020404" pitchFamily="49" charset="0"/>
              <a:buChar char="o"/>
            </a:pPr>
            <a:r>
              <a:rPr lang="en-US" sz="2000" dirty="0"/>
              <a:t>Any setting for which individuals are being grouped or clustered for the purpose of receiving an HCBS must be addressed by the state for compliance with the HCBS rule.</a:t>
            </a:r>
          </a:p>
        </p:txBody>
      </p:sp>
      <p:sp>
        <p:nvSpPr>
          <p:cNvPr id="4" name="Slide Number Placeholder 3">
            <a:extLst>
              <a:ext uri="{FF2B5EF4-FFF2-40B4-BE49-F238E27FC236}">
                <a16:creationId xmlns:a16="http://schemas.microsoft.com/office/drawing/2014/main" id="{66A6DC26-B09D-478D-9154-640DB19912F0}"/>
              </a:ext>
            </a:extLst>
          </p:cNvPr>
          <p:cNvSpPr>
            <a:spLocks noGrp="1"/>
          </p:cNvSpPr>
          <p:nvPr>
            <p:ph type="sldNum" sz="quarter" idx="12"/>
          </p:nvPr>
        </p:nvSpPr>
        <p:spPr/>
        <p:txBody>
          <a:bodyPr/>
          <a:lstStyle/>
          <a:p>
            <a:pPr>
              <a:defRPr/>
            </a:pPr>
            <a:fld id="{494E6A95-D18A-464F-A15F-2991A1A6842F}" type="slidenum">
              <a:rPr lang="en-US" altLang="en-US" smtClean="0"/>
              <a:pPr>
                <a:defRPr/>
              </a:pPr>
              <a:t>7</a:t>
            </a:fld>
            <a:endParaRPr lang="en-US" altLang="en-US"/>
          </a:p>
        </p:txBody>
      </p:sp>
    </p:spTree>
    <p:extLst>
      <p:ext uri="{BB962C8B-B14F-4D97-AF65-F5344CB8AC3E}">
        <p14:creationId xmlns:p14="http://schemas.microsoft.com/office/powerpoint/2010/main" val="63352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5AF0-B896-4DD7-9E13-076893E31B25}"/>
              </a:ext>
            </a:extLst>
          </p:cNvPr>
          <p:cNvSpPr>
            <a:spLocks noGrp="1"/>
          </p:cNvSpPr>
          <p:nvPr>
            <p:ph type="title"/>
          </p:nvPr>
        </p:nvSpPr>
        <p:spPr/>
        <p:txBody>
          <a:bodyPr/>
          <a:lstStyle/>
          <a:p>
            <a:r>
              <a:rPr lang="en-US" sz="3200" dirty="0"/>
              <a:t>Individual, Private Homes</a:t>
            </a:r>
          </a:p>
        </p:txBody>
      </p:sp>
      <p:sp>
        <p:nvSpPr>
          <p:cNvPr id="3" name="Content Placeholder 2">
            <a:extLst>
              <a:ext uri="{FF2B5EF4-FFF2-40B4-BE49-F238E27FC236}">
                <a16:creationId xmlns:a16="http://schemas.microsoft.com/office/drawing/2014/main" id="{0B93DDD8-EB61-4D94-8662-2476B2905224}"/>
              </a:ext>
            </a:extLst>
          </p:cNvPr>
          <p:cNvSpPr>
            <a:spLocks noGrp="1"/>
          </p:cNvSpPr>
          <p:nvPr>
            <p:ph idx="1"/>
          </p:nvPr>
        </p:nvSpPr>
        <p:spPr/>
        <p:txBody>
          <a:bodyPr/>
          <a:lstStyle/>
          <a:p>
            <a:pPr marL="0" indent="0">
              <a:buNone/>
            </a:pPr>
            <a:r>
              <a:rPr lang="en-US" dirty="0"/>
              <a:t>Can be presumed to be in compliance if:</a:t>
            </a:r>
          </a:p>
          <a:p>
            <a:pPr lvl="1">
              <a:buFont typeface="Arial" panose="020B0604020202020204" pitchFamily="34" charset="0"/>
              <a:buChar char="•"/>
            </a:pPr>
            <a:r>
              <a:rPr lang="en-US" dirty="0"/>
              <a:t>Person is living in a privately owned or rented home or apartment with family members, friends or roommates; </a:t>
            </a:r>
            <a:r>
              <a:rPr lang="en-US" u="sng" dirty="0"/>
              <a:t>and</a:t>
            </a:r>
          </a:p>
          <a:p>
            <a:pPr lvl="1">
              <a:buFont typeface="Arial" panose="020B0604020202020204" pitchFamily="34" charset="0"/>
              <a:buChar char="•"/>
            </a:pPr>
            <a:r>
              <a:rPr lang="en-US" dirty="0"/>
              <a:t>The home is integrated in typical community neighborhoods where people not receiving HCBS reside; </a:t>
            </a:r>
            <a:r>
              <a:rPr lang="en-US" u="sng" dirty="0"/>
              <a:t>and</a:t>
            </a:r>
          </a:p>
          <a:p>
            <a:pPr lvl="1">
              <a:buFont typeface="Arial" panose="020B0604020202020204" pitchFamily="34" charset="0"/>
              <a:buChar char="•"/>
            </a:pPr>
            <a:r>
              <a:rPr lang="en-US" dirty="0"/>
              <a:t>The home is </a:t>
            </a:r>
            <a:r>
              <a:rPr lang="en-US" u="sng" dirty="0"/>
              <a:t>not </a:t>
            </a:r>
            <a:r>
              <a:rPr lang="en-US" dirty="0"/>
              <a:t>owned by an unrelated caregiver who is paid for providing HCBS to the person.</a:t>
            </a:r>
          </a:p>
          <a:p>
            <a:endParaRPr lang="en-US" dirty="0"/>
          </a:p>
        </p:txBody>
      </p:sp>
      <p:sp>
        <p:nvSpPr>
          <p:cNvPr id="4" name="Slide Number Placeholder 3">
            <a:extLst>
              <a:ext uri="{FF2B5EF4-FFF2-40B4-BE49-F238E27FC236}">
                <a16:creationId xmlns:a16="http://schemas.microsoft.com/office/drawing/2014/main" id="{A697630D-1FC7-493D-AAAF-5E19F0174B18}"/>
              </a:ext>
            </a:extLst>
          </p:cNvPr>
          <p:cNvSpPr>
            <a:spLocks noGrp="1"/>
          </p:cNvSpPr>
          <p:nvPr>
            <p:ph type="sldNum" sz="quarter" idx="12"/>
          </p:nvPr>
        </p:nvSpPr>
        <p:spPr/>
        <p:txBody>
          <a:bodyPr/>
          <a:lstStyle/>
          <a:p>
            <a:pPr>
              <a:defRPr/>
            </a:pPr>
            <a:fld id="{494E6A95-D18A-464F-A15F-2991A1A6842F}" type="slidenum">
              <a:rPr lang="en-US" altLang="en-US" smtClean="0"/>
              <a:pPr>
                <a:defRPr/>
              </a:pPr>
              <a:t>8</a:t>
            </a:fld>
            <a:endParaRPr lang="en-US" altLang="en-US"/>
          </a:p>
        </p:txBody>
      </p:sp>
    </p:spTree>
    <p:extLst>
      <p:ext uri="{BB962C8B-B14F-4D97-AF65-F5344CB8AC3E}">
        <p14:creationId xmlns:p14="http://schemas.microsoft.com/office/powerpoint/2010/main" val="300641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7D70-3631-4D62-8D81-44C71A0CC798}"/>
              </a:ext>
            </a:extLst>
          </p:cNvPr>
          <p:cNvSpPr>
            <a:spLocks noGrp="1"/>
          </p:cNvSpPr>
          <p:nvPr>
            <p:ph type="title"/>
          </p:nvPr>
        </p:nvSpPr>
        <p:spPr/>
        <p:txBody>
          <a:bodyPr/>
          <a:lstStyle/>
          <a:p>
            <a:r>
              <a:rPr lang="en-US" sz="3200" dirty="0"/>
              <a:t>Identification of Settings-State Example</a:t>
            </a:r>
          </a:p>
        </p:txBody>
      </p:sp>
      <p:sp>
        <p:nvSpPr>
          <p:cNvPr id="3" name="Content Placeholder 2">
            <a:extLst>
              <a:ext uri="{FF2B5EF4-FFF2-40B4-BE49-F238E27FC236}">
                <a16:creationId xmlns:a16="http://schemas.microsoft.com/office/drawing/2014/main" id="{BC3E62EF-307C-4E64-B98A-906BDE93ACB6}"/>
              </a:ext>
            </a:extLst>
          </p:cNvPr>
          <p:cNvSpPr>
            <a:spLocks noGrp="1"/>
          </p:cNvSpPr>
          <p:nvPr>
            <p:ph idx="1"/>
          </p:nvPr>
        </p:nvSpPr>
        <p:spPr>
          <a:xfrm>
            <a:off x="685800" y="1600200"/>
            <a:ext cx="7772400" cy="3886200"/>
          </a:xfrm>
        </p:spPr>
        <p:txBody>
          <a:bodyPr/>
          <a:lstStyle/>
          <a:p>
            <a:pPr marL="0" indent="0">
              <a:buNone/>
            </a:pPr>
            <a:r>
              <a:rPr lang="en-US" b="1" u="sng" dirty="0"/>
              <a:t>PA Office of Developmental Programs:</a:t>
            </a:r>
          </a:p>
          <a:p>
            <a:r>
              <a:rPr lang="en-US" sz="2000" dirty="0"/>
              <a:t>18 service locations licensed under 55 Pa. Code Chapter 5310 pertaining to Community Residential Rehabilitation Services for the Mentally Ill.    </a:t>
            </a:r>
          </a:p>
          <a:p>
            <a:r>
              <a:rPr lang="en-US" sz="2000" dirty="0"/>
              <a:t>4036 service locations licensed under 55 Pa. Code Chapter 6400 pertaining to Community Homes for Individuals with an Intellectual Disability. </a:t>
            </a:r>
          </a:p>
          <a:p>
            <a:r>
              <a:rPr lang="en-US" sz="2000" dirty="0"/>
              <a:t>1093 service locations licensed under 55 Pa. Code Chapter 6500 pertaining to Family Living Homes. </a:t>
            </a:r>
          </a:p>
          <a:p>
            <a:r>
              <a:rPr lang="en-US" sz="2000" dirty="0"/>
              <a:t>539 unlicensed residential service locations where three or fewer people with an intellectual disability reside.</a:t>
            </a:r>
          </a:p>
          <a:p>
            <a:pPr marL="457200" lvl="1" indent="0">
              <a:buNone/>
            </a:pPr>
            <a:endParaRPr lang="en-US" dirty="0"/>
          </a:p>
        </p:txBody>
      </p:sp>
      <p:sp>
        <p:nvSpPr>
          <p:cNvPr id="4" name="Slide Number Placeholder 3">
            <a:extLst>
              <a:ext uri="{FF2B5EF4-FFF2-40B4-BE49-F238E27FC236}">
                <a16:creationId xmlns:a16="http://schemas.microsoft.com/office/drawing/2014/main" id="{4B741941-A0DE-41E6-9A6A-4C05703FC591}"/>
              </a:ext>
            </a:extLst>
          </p:cNvPr>
          <p:cNvSpPr>
            <a:spLocks noGrp="1"/>
          </p:cNvSpPr>
          <p:nvPr>
            <p:ph type="sldNum" sz="quarter" idx="12"/>
          </p:nvPr>
        </p:nvSpPr>
        <p:spPr/>
        <p:txBody>
          <a:bodyPr/>
          <a:lstStyle/>
          <a:p>
            <a:pPr>
              <a:defRPr/>
            </a:pPr>
            <a:fld id="{494E6A95-D18A-464F-A15F-2991A1A6842F}" type="slidenum">
              <a:rPr lang="en-US" altLang="en-US" smtClean="0"/>
              <a:pPr>
                <a:defRPr/>
              </a:pPr>
              <a:t>9</a:t>
            </a:fld>
            <a:endParaRPr lang="en-US" altLang="en-US"/>
          </a:p>
        </p:txBody>
      </p:sp>
    </p:spTree>
    <p:extLst>
      <p:ext uri="{BB962C8B-B14F-4D97-AF65-F5344CB8AC3E}">
        <p14:creationId xmlns:p14="http://schemas.microsoft.com/office/powerpoint/2010/main" val="3528937253"/>
      </p:ext>
    </p:extLst>
  </p:cSld>
  <p:clrMapOvr>
    <a:masterClrMapping/>
  </p:clrMapOvr>
</p:sld>
</file>

<file path=ppt/theme/theme1.xml><?xml version="1.0" encoding="utf-8"?>
<a:theme xmlns:a="http://schemas.openxmlformats.org/drawingml/2006/main" name="TruvenHealth_FinalExternal">
  <a:themeElements>
    <a:clrScheme name="TruvenHealth">
      <a:dk1>
        <a:srgbClr val="25282A"/>
      </a:dk1>
      <a:lt1>
        <a:sysClr val="window" lastClr="FFFFFF"/>
      </a:lt1>
      <a:dk2>
        <a:srgbClr val="0C55C5"/>
      </a:dk2>
      <a:lt2>
        <a:srgbClr val="FFFFFF"/>
      </a:lt2>
      <a:accent1>
        <a:srgbClr val="0C55C5"/>
      </a:accent1>
      <a:accent2>
        <a:srgbClr val="49007A"/>
      </a:accent2>
      <a:accent3>
        <a:srgbClr val="230078"/>
      </a:accent3>
      <a:accent4>
        <a:srgbClr val="6EA8E3"/>
      </a:accent4>
      <a:accent5>
        <a:srgbClr val="9E69BC"/>
      </a:accent5>
      <a:accent6>
        <a:srgbClr val="8466BC"/>
      </a:accent6>
      <a:hlink>
        <a:srgbClr val="1A2362"/>
      </a:hlink>
      <a:folHlink>
        <a:srgbClr val="25282A"/>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spcBef>
            <a:spcPts val="600"/>
          </a:spcBef>
          <a:spcAft>
            <a:spcPts val="600"/>
          </a:spcAft>
          <a:buClr>
            <a:schemeClr val="tx2"/>
          </a:buClr>
          <a:buFont typeface="Wingdings" charset="2"/>
          <a:buChar char="§"/>
          <a:defRPr sz="2000" dirty="0">
            <a:cs typeface="Arial"/>
          </a:defRPr>
        </a:defPPr>
      </a:lstStyle>
    </a:txDef>
  </a:objectDefaults>
  <a:extraClrSchemeLst>
    <a:extraClrScheme>
      <a:clrScheme name="TruvenHealth_FinalExternal 1">
        <a:dk1>
          <a:srgbClr val="0C55C5"/>
        </a:dk1>
        <a:lt1>
          <a:srgbClr val="FFFFFF"/>
        </a:lt1>
        <a:dk2>
          <a:srgbClr val="25282A"/>
        </a:dk2>
        <a:lt2>
          <a:srgbClr val="FFFFFF"/>
        </a:lt2>
        <a:accent1>
          <a:srgbClr val="0C55C5"/>
        </a:accent1>
        <a:accent2>
          <a:srgbClr val="49007A"/>
        </a:accent2>
        <a:accent3>
          <a:srgbClr val="ACACAC"/>
        </a:accent3>
        <a:accent4>
          <a:srgbClr val="DADADA"/>
        </a:accent4>
        <a:accent5>
          <a:srgbClr val="AAB4DF"/>
        </a:accent5>
        <a:accent6>
          <a:srgbClr val="41006E"/>
        </a:accent6>
        <a:hlink>
          <a:srgbClr val="1A2362"/>
        </a:hlink>
        <a:folHlink>
          <a:srgbClr val="25282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4">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27876</TotalTime>
  <Words>1683</Words>
  <Application>Microsoft Office PowerPoint</Application>
  <PresentationFormat>On-screen Show (4:3)</PresentationFormat>
  <Paragraphs>179</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MS PGothic</vt:lpstr>
      <vt:lpstr>MS PGothic</vt:lpstr>
      <vt:lpstr>Arial</vt:lpstr>
      <vt:lpstr>Calibri</vt:lpstr>
      <vt:lpstr>Courier New</vt:lpstr>
      <vt:lpstr>Gotham Bold</vt:lpstr>
      <vt:lpstr>Myriad Pro</vt:lpstr>
      <vt:lpstr>Symbol</vt:lpstr>
      <vt:lpstr>Times New Roman</vt:lpstr>
      <vt:lpstr>Wingdings</vt:lpstr>
      <vt:lpstr>TruvenHealth_FinalExternal</vt:lpstr>
      <vt:lpstr>Office Theme</vt:lpstr>
      <vt:lpstr>The Process for Final Approval: Site-specific Assessment and Validation </vt:lpstr>
      <vt:lpstr>Objectives for Today’s Session</vt:lpstr>
      <vt:lpstr>6 Key Components for Final Approval: Site-specific Assessment and Validation (1 of 2)</vt:lpstr>
      <vt:lpstr>6 Key Components for Final Approval: Site-specific Assessment and Validation (2 of 2)</vt:lpstr>
      <vt:lpstr>What is CMS Looking for in the STP Review?</vt:lpstr>
      <vt:lpstr>Component 1: Identification of all HCBS Settings</vt:lpstr>
      <vt:lpstr>Component 2: Site-specific Assessment: Scope</vt:lpstr>
      <vt:lpstr>Individual, Private Homes</vt:lpstr>
      <vt:lpstr>Identification of Settings-State Example</vt:lpstr>
      <vt:lpstr>Component 3: Site-specific Assessment (1 of 2)</vt:lpstr>
      <vt:lpstr>Site-specific Assessment (2 of 2)</vt:lpstr>
      <vt:lpstr>Site-specific Assessment Strategies</vt:lpstr>
      <vt:lpstr>Provider Self-assessment-State Example</vt:lpstr>
      <vt:lpstr>Component 4: Validation of Site-specific Assessment</vt:lpstr>
      <vt:lpstr>Validation-State Example</vt:lpstr>
      <vt:lpstr>What Else to Consider in Validation?</vt:lpstr>
      <vt:lpstr>Component 5: Reporting Findings</vt:lpstr>
      <vt:lpstr>Component 6: Summary of Findings</vt:lpstr>
      <vt:lpstr>Reporting of Findings: Common Problems</vt:lpstr>
      <vt:lpstr>Review Questions: Site-Specific Assessment and Validation (1 of 4)</vt:lpstr>
      <vt:lpstr>Review Questions: Site-Specific Assessment and Validation (2 of 4)</vt:lpstr>
      <vt:lpstr>Review Questions: Site-Specific Assessment and Validation (3 of 4)</vt:lpstr>
      <vt:lpstr>Review Questions: Site-Specific Assessment and Validation (4 of 4)</vt:lpstr>
      <vt:lpstr>Technical Assistance/Resources to Assist in Site-specific Assessment and Validation </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Site-Specific Assessment, Validation and Outcomes</dc:title>
  <dc:creator>Saucier, Paul</dc:creator>
  <cp:lastModifiedBy>Tyler Matney</cp:lastModifiedBy>
  <cp:revision>848</cp:revision>
  <cp:lastPrinted>2018-07-31T17:52:30Z</cp:lastPrinted>
  <dcterms:created xsi:type="dcterms:W3CDTF">2012-08-21T17:36:31Z</dcterms:created>
  <dcterms:modified xsi:type="dcterms:W3CDTF">2018-09-21T12:17:32Z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