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2" r:id="rId1"/>
    <p:sldMasterId id="2147483671" r:id="rId2"/>
    <p:sldMasterId id="2147483677" r:id="rId3"/>
    <p:sldMasterId id="2147483682" r:id="rId4"/>
    <p:sldMasterId id="2147483697" r:id="rId5"/>
  </p:sldMasterIdLst>
  <p:notesMasterIdLst>
    <p:notesMasterId r:id="rId8"/>
  </p:notesMasterIdLst>
  <p:handoutMasterIdLst>
    <p:handoutMasterId r:id="rId9"/>
  </p:handoutMasterIdLst>
  <p:sldIdLst>
    <p:sldId id="662" r:id="rId6"/>
    <p:sldId id="663" r:id="rId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ELE LAUGHMAN" initials="ML" lastIdx="1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29B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8" autoAdjust="0"/>
    <p:restoredTop sz="94717" autoAdjust="0"/>
  </p:normalViewPr>
  <p:slideViewPr>
    <p:cSldViewPr snapToGrid="0" snapToObjects="1"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3" d="100"/>
          <a:sy n="63" d="100"/>
        </p:scale>
        <p:origin x="2371" y="6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53D91CE-77C3-4E9E-9747-E51829D475F5}" type="datetimeFigureOut">
              <a:rPr lang="en-US" smtClean="0"/>
              <a:t>9/21/2018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FDA5C1F-967E-4F00-8C85-F69CBA5D6C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41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E92F1A9-225A-4F19-8917-4C7CD6D94229}" type="datetimeFigureOut">
              <a:rPr lang="en-US" smtClean="0"/>
              <a:t>9/21/2018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0B447A-E130-4C30-A623-72D5393836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855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60B447A-E130-4C30-A623-72D53938361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4067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60B447A-E130-4C30-A623-72D53938361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8928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099" cy="6399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indent="0" rtl="0">
              <a:spcBef>
                <a:spcPts val="0"/>
              </a:spcBef>
              <a:buFont typeface="Times New Roman"/>
              <a:buNone/>
              <a:defRPr sz="2400" b="1"/>
            </a:lvl1pPr>
            <a:lvl2pPr marL="457200" indent="0" rtl="0">
              <a:spcBef>
                <a:spcPts val="0"/>
              </a:spcBef>
              <a:buFont typeface="Times New Roman"/>
              <a:buNone/>
              <a:defRPr sz="2000" b="1"/>
            </a:lvl2pPr>
            <a:lvl3pPr marL="914400" indent="0" rtl="0">
              <a:spcBef>
                <a:spcPts val="0"/>
              </a:spcBef>
              <a:buFont typeface="Times New Roman"/>
              <a:buNone/>
              <a:defRPr sz="1800" b="1"/>
            </a:lvl3pPr>
            <a:lvl4pPr marL="1371600" indent="0" rtl="0">
              <a:spcBef>
                <a:spcPts val="0"/>
              </a:spcBef>
              <a:buFont typeface="Times New Roman"/>
              <a:buNone/>
              <a:defRPr sz="1600" b="1"/>
            </a:lvl4pPr>
            <a:lvl5pPr marL="1828800" indent="0" rtl="0">
              <a:spcBef>
                <a:spcPts val="0"/>
              </a:spcBef>
              <a:buFont typeface="Times New Roman"/>
              <a:buNone/>
              <a:defRPr sz="1600" b="1"/>
            </a:lvl5pPr>
            <a:lvl6pPr marL="2286000" indent="0" rtl="0">
              <a:spcBef>
                <a:spcPts val="0"/>
              </a:spcBef>
              <a:buFont typeface="Arial"/>
              <a:buNone/>
              <a:defRPr sz="1600" b="1"/>
            </a:lvl6pPr>
            <a:lvl7pPr marL="2743200" indent="0" rtl="0">
              <a:spcBef>
                <a:spcPts val="0"/>
              </a:spcBef>
              <a:buFont typeface="Arial"/>
              <a:buNone/>
              <a:defRPr sz="1600" b="1"/>
            </a:lvl7pPr>
            <a:lvl8pPr marL="3200400" indent="0" rtl="0">
              <a:spcBef>
                <a:spcPts val="0"/>
              </a:spcBef>
              <a:buFont typeface="Arial"/>
              <a:buNone/>
              <a:defRPr sz="1600" b="1"/>
            </a:lvl8pPr>
            <a:lvl9pPr marL="3657600" indent="0" rtl="0">
              <a:spcBef>
                <a:spcPts val="0"/>
              </a:spcBef>
              <a:buFont typeface="Arial"/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099" cy="39513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spcBef>
                <a:spcPts val="0"/>
              </a:spcBef>
              <a:defRPr sz="2400"/>
            </a:lvl1pPr>
            <a:lvl2pPr rtl="0">
              <a:spcBef>
                <a:spcPts val="0"/>
              </a:spcBef>
              <a:defRPr sz="2000"/>
            </a:lvl2pPr>
            <a:lvl3pPr rtl="0">
              <a:spcBef>
                <a:spcPts val="0"/>
              </a:spcBef>
              <a:defRPr sz="1800"/>
            </a:lvl3pPr>
            <a:lvl4pPr rtl="0">
              <a:spcBef>
                <a:spcPts val="0"/>
              </a:spcBef>
              <a:defRPr sz="1600"/>
            </a:lvl4pPr>
            <a:lvl5pPr rtl="0">
              <a:spcBef>
                <a:spcPts val="0"/>
              </a:spcBef>
              <a:defRPr sz="1600"/>
            </a:lvl5pPr>
            <a:lvl6pPr rtl="0">
              <a:spcBef>
                <a:spcPts val="0"/>
              </a:spcBef>
              <a:defRPr sz="1600"/>
            </a:lvl6pPr>
            <a:lvl7pPr rtl="0">
              <a:spcBef>
                <a:spcPts val="0"/>
              </a:spcBef>
              <a:defRPr sz="1600"/>
            </a:lvl7pPr>
            <a:lvl8pPr rtl="0">
              <a:spcBef>
                <a:spcPts val="0"/>
              </a:spcBef>
              <a:defRPr sz="1600"/>
            </a:lvl8pPr>
            <a:lvl9pPr rtl="0">
              <a:spcBef>
                <a:spcPts val="0"/>
              </a:spcBef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Shape 39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indent="0" rtl="0">
              <a:spcBef>
                <a:spcPts val="0"/>
              </a:spcBef>
              <a:buFont typeface="Times New Roman"/>
              <a:buNone/>
              <a:defRPr sz="2400" b="1"/>
            </a:lvl1pPr>
            <a:lvl2pPr marL="457200" indent="0" rtl="0">
              <a:spcBef>
                <a:spcPts val="0"/>
              </a:spcBef>
              <a:buFont typeface="Times New Roman"/>
              <a:buNone/>
              <a:defRPr sz="2000" b="1"/>
            </a:lvl2pPr>
            <a:lvl3pPr marL="914400" indent="0" rtl="0">
              <a:spcBef>
                <a:spcPts val="0"/>
              </a:spcBef>
              <a:buFont typeface="Times New Roman"/>
              <a:buNone/>
              <a:defRPr sz="1800" b="1"/>
            </a:lvl3pPr>
            <a:lvl4pPr marL="1371600" indent="0" rtl="0">
              <a:spcBef>
                <a:spcPts val="0"/>
              </a:spcBef>
              <a:buFont typeface="Times New Roman"/>
              <a:buNone/>
              <a:defRPr sz="1600" b="1"/>
            </a:lvl4pPr>
            <a:lvl5pPr marL="1828800" indent="0" rtl="0">
              <a:spcBef>
                <a:spcPts val="0"/>
              </a:spcBef>
              <a:buFont typeface="Times New Roman"/>
              <a:buNone/>
              <a:defRPr sz="1600" b="1"/>
            </a:lvl5pPr>
            <a:lvl6pPr marL="2286000" indent="0" rtl="0">
              <a:spcBef>
                <a:spcPts val="0"/>
              </a:spcBef>
              <a:buFont typeface="Arial"/>
              <a:buNone/>
              <a:defRPr sz="1600" b="1"/>
            </a:lvl6pPr>
            <a:lvl7pPr marL="2743200" indent="0" rtl="0">
              <a:spcBef>
                <a:spcPts val="0"/>
              </a:spcBef>
              <a:buFont typeface="Arial"/>
              <a:buNone/>
              <a:defRPr sz="1600" b="1"/>
            </a:lvl7pPr>
            <a:lvl8pPr marL="3200400" indent="0" rtl="0">
              <a:spcBef>
                <a:spcPts val="0"/>
              </a:spcBef>
              <a:buFont typeface="Arial"/>
              <a:buNone/>
              <a:defRPr sz="1600" b="1"/>
            </a:lvl8pPr>
            <a:lvl9pPr marL="3657600" indent="0" rtl="0">
              <a:spcBef>
                <a:spcPts val="0"/>
              </a:spcBef>
              <a:buFont typeface="Arial"/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Shape 4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spcBef>
                <a:spcPts val="0"/>
              </a:spcBef>
              <a:defRPr sz="2400"/>
            </a:lvl1pPr>
            <a:lvl2pPr rtl="0">
              <a:spcBef>
                <a:spcPts val="0"/>
              </a:spcBef>
              <a:defRPr sz="2000"/>
            </a:lvl2pPr>
            <a:lvl3pPr rtl="0">
              <a:spcBef>
                <a:spcPts val="0"/>
              </a:spcBef>
              <a:defRPr sz="1800"/>
            </a:lvl3pPr>
            <a:lvl4pPr rtl="0">
              <a:spcBef>
                <a:spcPts val="0"/>
              </a:spcBef>
              <a:defRPr sz="1600"/>
            </a:lvl4pPr>
            <a:lvl5pPr rtl="0">
              <a:spcBef>
                <a:spcPts val="0"/>
              </a:spcBef>
              <a:defRPr sz="1600"/>
            </a:lvl5pPr>
            <a:lvl6pPr rtl="0">
              <a:spcBef>
                <a:spcPts val="0"/>
              </a:spcBef>
              <a:defRPr sz="1600"/>
            </a:lvl6pPr>
            <a:lvl7pPr rtl="0">
              <a:spcBef>
                <a:spcPts val="0"/>
              </a:spcBef>
              <a:defRPr sz="1600"/>
            </a:lvl7pPr>
            <a:lvl8pPr rtl="0">
              <a:spcBef>
                <a:spcPts val="0"/>
              </a:spcBef>
              <a:defRPr sz="1600"/>
            </a:lvl8pPr>
            <a:lvl9pPr rtl="0">
              <a:spcBef>
                <a:spcPts val="0"/>
              </a:spcBef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hape 7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Shape 8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Shape 9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7DAAB1-E6FD-4A3A-848F-5658B350438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81531844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33210"/>
          </a:xfrm>
          <a:prstGeom prst="rect">
            <a:avLst/>
          </a:prstGeom>
        </p:spPr>
        <p:txBody>
          <a:bodyPr/>
          <a:lstStyle>
            <a:lvl1pPr>
              <a:defRPr sz="3600" b="1" baseline="0">
                <a:solidFill>
                  <a:srgbClr val="4A0D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0"/>
          </p:nvPr>
        </p:nvSpPr>
        <p:spPr>
          <a:xfrm>
            <a:off x="457200" y="1108076"/>
            <a:ext cx="8229600" cy="5011738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4A0D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solidFill>
                  <a:srgbClr val="4A0D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solidFill>
                  <a:srgbClr val="4A0D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solidFill>
                  <a:srgbClr val="4A0D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solidFill>
                  <a:srgbClr val="4A0D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322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Layout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5722500" y="0"/>
            <a:ext cx="3421501" cy="6108830"/>
          </a:xfrm>
          <a:prstGeom prst="rect">
            <a:avLst/>
          </a:prstGeom>
          <a:solidFill>
            <a:srgbClr val="34D9C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dirty="0">
                <a:solidFill>
                  <a:prstClr val="white"/>
                </a:solidFill>
              </a:rPr>
              <a:t>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 hasCustomPrompt="1"/>
          </p:nvPr>
        </p:nvSpPr>
        <p:spPr>
          <a:xfrm>
            <a:off x="5916613" y="274639"/>
            <a:ext cx="3052762" cy="556101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400">
                <a:solidFill>
                  <a:srgbClr val="4A0D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593D80"/>
                </a:solidFill>
                <a:latin typeface="Houschka Alt Pro Medium" pitchFamily="50" charset="0"/>
              </a:defRPr>
            </a:lvl2pPr>
            <a:lvl3pPr>
              <a:defRPr>
                <a:solidFill>
                  <a:srgbClr val="593D80"/>
                </a:solidFill>
                <a:latin typeface="Houschka Alt Pro Medium" pitchFamily="50" charset="0"/>
              </a:defRPr>
            </a:lvl3pPr>
            <a:lvl4pPr>
              <a:defRPr>
                <a:solidFill>
                  <a:srgbClr val="593D80"/>
                </a:solidFill>
                <a:latin typeface="Houschka Alt Pro Medium" pitchFamily="50" charset="0"/>
              </a:defRPr>
            </a:lvl4pPr>
            <a:lvl5pPr>
              <a:defRPr>
                <a:solidFill>
                  <a:srgbClr val="593D80"/>
                </a:solidFill>
                <a:latin typeface="Houschka Alt Pro Medium" pitchFamily="50" charset="0"/>
              </a:defRPr>
            </a:lvl5pPr>
          </a:lstStyle>
          <a:p>
            <a:pPr lvl="0"/>
            <a:r>
              <a:rPr lang="en-US" dirty="0"/>
              <a:t>Insert text/graph/photo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282391" y="274641"/>
            <a:ext cx="5217458" cy="1056621"/>
          </a:xfrm>
          <a:prstGeom prst="rect">
            <a:avLst/>
          </a:prstGeom>
        </p:spPr>
        <p:txBody>
          <a:bodyPr/>
          <a:lstStyle>
            <a:lvl1pPr algn="l">
              <a:defRPr sz="3600" b="1">
                <a:solidFill>
                  <a:srgbClr val="4A0D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1" hasCustomPrompt="1"/>
          </p:nvPr>
        </p:nvSpPr>
        <p:spPr>
          <a:xfrm>
            <a:off x="282575" y="1331916"/>
            <a:ext cx="5216525" cy="45037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rgbClr val="4A0D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text/graph/photo</a:t>
            </a:r>
          </a:p>
        </p:txBody>
      </p:sp>
    </p:spTree>
    <p:extLst>
      <p:ext uri="{BB962C8B-B14F-4D97-AF65-F5344CB8AC3E}">
        <p14:creationId xmlns:p14="http://schemas.microsoft.com/office/powerpoint/2010/main" val="4102509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endParaRPr lang="en-US" dirty="0">
              <a:solidFill>
                <a:srgbClr val="4A0D66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endParaRPr lang="en-US" dirty="0">
              <a:solidFill>
                <a:srgbClr val="4A0D66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3211E307-E1EC-40DB-8A28-3CD56945865E}" type="slidenum">
              <a:rPr lang="en-US">
                <a:solidFill>
                  <a:srgbClr val="4A0D66"/>
                </a:solidFill>
              </a:rPr>
              <a:pPr defTabSz="914400">
                <a:defRPr/>
              </a:pPr>
              <a:t>‹#›</a:t>
            </a:fld>
            <a:endParaRPr lang="en-US" dirty="0">
              <a:solidFill>
                <a:srgbClr val="4A0D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134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2274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6" name="Picture 2" descr="C:\Users\rfuller\Downloads\alz_horizontal_bbsytag_white_rg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439" y="5862921"/>
            <a:ext cx="3168736" cy="792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75571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A4DCED70-AED0-46C6-B8A0-5CD187EE730B}" type="datetimeFigureOut">
              <a:rPr lang="en-US">
                <a:solidFill>
                  <a:srgbClr val="4A0D66"/>
                </a:solidFill>
              </a:rPr>
              <a:pPr defTabSz="914400"/>
              <a:t>9/21/2018</a:t>
            </a:fld>
            <a:endParaRPr lang="en-US" dirty="0">
              <a:solidFill>
                <a:srgbClr val="4A0D6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en-US" dirty="0">
              <a:solidFill>
                <a:srgbClr val="4A0D6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484BA916-92FD-4C1D-9035-6FE5A18097C4}" type="slidenum">
              <a:rPr lang="en-US">
                <a:solidFill>
                  <a:srgbClr val="4A0D66"/>
                </a:solidFill>
              </a:rPr>
              <a:pPr defTabSz="914400"/>
              <a:t>‹#›</a:t>
            </a:fld>
            <a:endParaRPr lang="en-US" dirty="0">
              <a:solidFill>
                <a:srgbClr val="4A0D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2688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A4DCED70-AED0-46C6-B8A0-5CD187EE730B}" type="datetimeFigureOut">
              <a:rPr lang="en-US">
                <a:solidFill>
                  <a:srgbClr val="4A0D66"/>
                </a:solidFill>
              </a:rPr>
              <a:pPr defTabSz="914400"/>
              <a:t>9/21/2018</a:t>
            </a:fld>
            <a:endParaRPr lang="en-US" dirty="0">
              <a:solidFill>
                <a:srgbClr val="4A0D66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en-US" dirty="0">
              <a:solidFill>
                <a:srgbClr val="4A0D6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484BA916-92FD-4C1D-9035-6FE5A18097C4}" type="slidenum">
              <a:rPr lang="en-US">
                <a:solidFill>
                  <a:srgbClr val="4A0D66"/>
                </a:solidFill>
              </a:rPr>
              <a:pPr defTabSz="914400"/>
              <a:t>‹#›</a:t>
            </a:fld>
            <a:endParaRPr lang="en-US" dirty="0">
              <a:solidFill>
                <a:srgbClr val="4A0D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7720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A4DCED70-AED0-46C6-B8A0-5CD187EE730B}" type="datetimeFigureOut">
              <a:rPr lang="en-US">
                <a:solidFill>
                  <a:srgbClr val="4A0D66"/>
                </a:solidFill>
              </a:rPr>
              <a:pPr defTabSz="914400"/>
              <a:t>9/21/2018</a:t>
            </a:fld>
            <a:endParaRPr lang="en-US" dirty="0">
              <a:solidFill>
                <a:srgbClr val="4A0D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en-US" dirty="0">
              <a:solidFill>
                <a:srgbClr val="4A0D6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484BA916-92FD-4C1D-9035-6FE5A18097C4}" type="slidenum">
              <a:rPr lang="en-US">
                <a:solidFill>
                  <a:srgbClr val="4A0D66"/>
                </a:solidFill>
              </a:rPr>
              <a:pPr defTabSz="914400"/>
              <a:t>‹#›</a:t>
            </a:fld>
            <a:endParaRPr lang="en-US" dirty="0">
              <a:solidFill>
                <a:srgbClr val="4A0D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3696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7F2BEE43-0C57-4954-8042-58BF4D5BCF93}" type="datetime1">
              <a:rPr lang="en-US"/>
              <a:pPr>
                <a:defRPr/>
              </a:pPr>
              <a:t>9/21/2018</a:t>
            </a:fld>
            <a:endParaRPr lang="en-US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6858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25E0C808-F6D6-4E66-8F00-5D59A77872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04449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886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79496066-AC35-4708-AEC7-4229CEC9A1EA}" type="datetime1">
              <a:rPr lang="en-US"/>
              <a:pPr>
                <a:defRPr/>
              </a:pPr>
              <a:t>9/21/2018</a:t>
            </a:fld>
            <a:endParaRPr lang="en-US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6858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80E665BF-0F08-40B2-9EF0-ABEA19A4A7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8218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1C91DB19-40B7-4E0C-A721-BA4C83139CE3}" type="datetime1">
              <a:rPr lang="en-US"/>
              <a:pPr>
                <a:defRPr/>
              </a:pPr>
              <a:t>9/21/2018</a:t>
            </a:fld>
            <a:endParaRPr lang="en-US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6858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11B31EE1-8CEE-4ADE-8680-BC2CDEA93F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4673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99" cy="11622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algn="l" rtl="0">
              <a:spcBef>
                <a:spcPts val="0"/>
              </a:spcBef>
              <a:defRPr sz="2000" b="1"/>
            </a:lvl1pPr>
            <a:lvl2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699" cy="585299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spcBef>
                <a:spcPts val="0"/>
              </a:spcBef>
              <a:defRPr sz="3200"/>
            </a:lvl1pPr>
            <a:lvl2pPr rtl="0">
              <a:spcBef>
                <a:spcPts val="0"/>
              </a:spcBef>
              <a:defRPr sz="2800"/>
            </a:lvl2pPr>
            <a:lvl3pPr rtl="0">
              <a:spcBef>
                <a:spcPts val="0"/>
              </a:spcBef>
              <a:defRPr sz="2400"/>
            </a:lvl3pPr>
            <a:lvl4pPr rtl="0">
              <a:spcBef>
                <a:spcPts val="0"/>
              </a:spcBef>
              <a:defRPr sz="2000"/>
            </a:lvl4pPr>
            <a:lvl5pPr rtl="0">
              <a:spcBef>
                <a:spcPts val="0"/>
              </a:spcBef>
              <a:defRPr sz="2000"/>
            </a:lvl5pPr>
            <a:lvl6pPr rtl="0">
              <a:spcBef>
                <a:spcPts val="0"/>
              </a:spcBef>
              <a:defRPr sz="2000"/>
            </a:lvl6pPr>
            <a:lvl7pPr rtl="0">
              <a:spcBef>
                <a:spcPts val="0"/>
              </a:spcBef>
              <a:defRPr sz="2000"/>
            </a:lvl7pPr>
            <a:lvl8pPr rtl="0">
              <a:spcBef>
                <a:spcPts val="0"/>
              </a:spcBef>
              <a:defRPr sz="2000"/>
            </a:lvl8pPr>
            <a:lvl9pPr rtl="0">
              <a:spcBef>
                <a:spcPts val="0"/>
              </a:spcBef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99" cy="469109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indent="0" rtl="0">
              <a:spcBef>
                <a:spcPts val="0"/>
              </a:spcBef>
              <a:buFont typeface="Times New Roman"/>
              <a:buNone/>
              <a:defRPr sz="1400"/>
            </a:lvl1pPr>
            <a:lvl2pPr marL="457200" indent="0" rtl="0">
              <a:spcBef>
                <a:spcPts val="0"/>
              </a:spcBef>
              <a:buFont typeface="Times New Roman"/>
              <a:buNone/>
              <a:defRPr sz="1200"/>
            </a:lvl2pPr>
            <a:lvl3pPr marL="914400" indent="0" rtl="0">
              <a:spcBef>
                <a:spcPts val="0"/>
              </a:spcBef>
              <a:buFont typeface="Times New Roman"/>
              <a:buNone/>
              <a:defRPr sz="1000"/>
            </a:lvl3pPr>
            <a:lvl4pPr marL="1371600" indent="0" rtl="0">
              <a:spcBef>
                <a:spcPts val="0"/>
              </a:spcBef>
              <a:buFont typeface="Times New Roman"/>
              <a:buNone/>
              <a:defRPr sz="900"/>
            </a:lvl4pPr>
            <a:lvl5pPr marL="1828800" indent="0" rtl="0">
              <a:spcBef>
                <a:spcPts val="0"/>
              </a:spcBef>
              <a:buFont typeface="Times New Roman"/>
              <a:buNone/>
              <a:defRPr sz="900"/>
            </a:lvl5pPr>
            <a:lvl6pPr marL="2286000" indent="0" rtl="0">
              <a:spcBef>
                <a:spcPts val="0"/>
              </a:spcBef>
              <a:buFont typeface="Arial"/>
              <a:buNone/>
              <a:defRPr sz="900"/>
            </a:lvl6pPr>
            <a:lvl7pPr marL="2743200" indent="0" rtl="0">
              <a:spcBef>
                <a:spcPts val="0"/>
              </a:spcBef>
              <a:buFont typeface="Arial"/>
              <a:buNone/>
              <a:defRPr sz="900"/>
            </a:lvl7pPr>
            <a:lvl8pPr marL="3200400" indent="0" rtl="0">
              <a:spcBef>
                <a:spcPts val="0"/>
              </a:spcBef>
              <a:buFont typeface="Arial"/>
              <a:buNone/>
              <a:defRPr sz="900"/>
            </a:lvl8pPr>
            <a:lvl9pPr marL="3657600" indent="0" rtl="0">
              <a:spcBef>
                <a:spcPts val="0"/>
              </a:spcBef>
              <a:buFont typeface="Arial"/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hape 7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hape 8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Shape 9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D4A22-2628-4F02-B395-FD272FEB91D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61998389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E1BA9738-9E99-4B81-9FD5-0C11B0C288E9}" type="datetime1">
              <a:rPr lang="en-US"/>
              <a:pPr>
                <a:defRPr/>
              </a:pPr>
              <a:t>9/21/2018</a:t>
            </a:fld>
            <a:endParaRPr lang="en-US"/>
          </a:p>
        </p:txBody>
      </p:sp>
      <p:sp>
        <p:nvSpPr>
          <p:cNvPr id="6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6858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2A2B5551-D522-4E53-8B6F-5B3373940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20441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CC56DD11-F9AB-483E-B4F5-A972412B1B34}" type="datetime1">
              <a:rPr lang="en-US"/>
              <a:pPr>
                <a:defRPr/>
              </a:pPr>
              <a:t>9/21/2018</a:t>
            </a:fld>
            <a:endParaRPr lang="en-US"/>
          </a:p>
        </p:txBody>
      </p:sp>
      <p:sp>
        <p:nvSpPr>
          <p:cNvPr id="8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6858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AED26F0A-F71F-4407-9538-8C0A844D76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93128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819BB4F6-EEF2-47CD-A034-34DD39512ECD}" type="datetime1">
              <a:rPr lang="en-US"/>
              <a:pPr>
                <a:defRPr/>
              </a:pPr>
              <a:t>9/21/2018</a:t>
            </a:fld>
            <a:endParaRPr lang="en-US"/>
          </a:p>
        </p:txBody>
      </p:sp>
      <p:sp>
        <p:nvSpPr>
          <p:cNvPr id="4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6858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462B4876-D6C1-4216-A282-526EC106CC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79930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4BB4ABA3-BBFD-4221-A22D-447BAA0BF4BB}" type="datetime1">
              <a:rPr lang="en-US"/>
              <a:pPr>
                <a:defRPr/>
              </a:pPr>
              <a:t>9/21/2018</a:t>
            </a:fld>
            <a:endParaRPr lang="en-US"/>
          </a:p>
        </p:txBody>
      </p:sp>
      <p:sp>
        <p:nvSpPr>
          <p:cNvPr id="3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6858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0E584ADC-2125-4A63-8144-6F87EADFB6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38377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482EEE95-5171-40D5-BEA1-9917A4958C3A}" type="datetime1">
              <a:rPr lang="en-US"/>
              <a:pPr>
                <a:defRPr/>
              </a:pPr>
              <a:t>9/21/2018</a:t>
            </a:fld>
            <a:endParaRPr lang="en-US"/>
          </a:p>
        </p:txBody>
      </p:sp>
      <p:sp>
        <p:nvSpPr>
          <p:cNvPr id="6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6858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7B0F6AD1-8D4B-4D60-B78C-543B40C035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64834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873CC06B-023E-4A19-A7E4-F868BCA8FB8F}" type="datetime1">
              <a:rPr lang="en-US"/>
              <a:pPr>
                <a:defRPr/>
              </a:pPr>
              <a:t>9/21/2018</a:t>
            </a:fld>
            <a:endParaRPr lang="en-US"/>
          </a:p>
        </p:txBody>
      </p:sp>
      <p:sp>
        <p:nvSpPr>
          <p:cNvPr id="6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6858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DC53F2FC-FE74-420F-BEBB-BD9B0AB469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41998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024B899B-DBD9-40BE-B253-80B600EF5C95}" type="datetime1">
              <a:rPr lang="en-US"/>
              <a:pPr>
                <a:defRPr/>
              </a:pPr>
              <a:t>9/21/2018</a:t>
            </a:fld>
            <a:endParaRPr lang="en-US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6858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94D89679-A511-4320-9DF3-41F556D73A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86986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D142A47D-A766-4AD6-80E5-25BF49434C8B}" type="datetime1">
              <a:rPr lang="en-US"/>
              <a:pPr>
                <a:defRPr/>
              </a:pPr>
              <a:t>9/21/2018</a:t>
            </a:fld>
            <a:endParaRPr lang="en-US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6858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942C187F-47F1-402E-8342-999AE54B16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9519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699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algn="l" rtl="0">
              <a:spcBef>
                <a:spcPts val="0"/>
              </a:spcBef>
              <a:defRPr sz="2000" b="1"/>
            </a:lvl1pPr>
            <a:lvl2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marL="0" marR="0" indent="0" algn="l" rtl="0">
              <a:spcBef>
                <a:spcPts val="0"/>
              </a:spcBef>
              <a:buClr>
                <a:srgbClr val="898989"/>
              </a:buClr>
              <a:buFont typeface="Calibri"/>
              <a:buNone/>
              <a:defRPr sz="3200" b="0" i="0" u="none" strike="noStrike" cap="none" baseline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 noProof="0" dirty="0">
                <a:sym typeface="Calibri"/>
              </a:rPr>
              <a:t>Click icon to add picture</a:t>
            </a:r>
            <a:endParaRPr noProof="0" dirty="0">
              <a:sym typeface="Calibri"/>
            </a:endParaRPr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9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indent="0" rtl="0">
              <a:spcBef>
                <a:spcPts val="0"/>
              </a:spcBef>
              <a:buFont typeface="Times New Roman"/>
              <a:buNone/>
              <a:defRPr sz="1400"/>
            </a:lvl1pPr>
            <a:lvl2pPr marL="457200" indent="0" rtl="0">
              <a:spcBef>
                <a:spcPts val="0"/>
              </a:spcBef>
              <a:buFont typeface="Times New Roman"/>
              <a:buNone/>
              <a:defRPr sz="1200"/>
            </a:lvl2pPr>
            <a:lvl3pPr marL="914400" indent="0" rtl="0">
              <a:spcBef>
                <a:spcPts val="0"/>
              </a:spcBef>
              <a:buFont typeface="Times New Roman"/>
              <a:buNone/>
              <a:defRPr sz="1000"/>
            </a:lvl3pPr>
            <a:lvl4pPr marL="1371600" indent="0" rtl="0">
              <a:spcBef>
                <a:spcPts val="0"/>
              </a:spcBef>
              <a:buFont typeface="Times New Roman"/>
              <a:buNone/>
              <a:defRPr sz="900"/>
            </a:lvl4pPr>
            <a:lvl5pPr marL="1828800" indent="0" rtl="0">
              <a:spcBef>
                <a:spcPts val="0"/>
              </a:spcBef>
              <a:buFont typeface="Times New Roman"/>
              <a:buNone/>
              <a:defRPr sz="900"/>
            </a:lvl5pPr>
            <a:lvl6pPr marL="2286000" indent="0" rtl="0">
              <a:spcBef>
                <a:spcPts val="0"/>
              </a:spcBef>
              <a:buFont typeface="Arial"/>
              <a:buNone/>
              <a:defRPr sz="900"/>
            </a:lvl6pPr>
            <a:lvl7pPr marL="2743200" indent="0" rtl="0">
              <a:spcBef>
                <a:spcPts val="0"/>
              </a:spcBef>
              <a:buFont typeface="Arial"/>
              <a:buNone/>
              <a:defRPr sz="900"/>
            </a:lvl7pPr>
            <a:lvl8pPr marL="3200400" indent="0" rtl="0">
              <a:spcBef>
                <a:spcPts val="0"/>
              </a:spcBef>
              <a:buFont typeface="Arial"/>
              <a:buNone/>
              <a:defRPr sz="900"/>
            </a:lvl8pPr>
            <a:lvl9pPr marL="3657600" indent="0" rtl="0">
              <a:spcBef>
                <a:spcPts val="0"/>
              </a:spcBef>
              <a:buFont typeface="Arial"/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hape 7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hape 8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Shape 9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E74AB-C8DC-4E67-84F7-896D01C4A75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39966242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 rtl="0">
              <a:spcBef>
                <a:spcPts val="0"/>
              </a:spcBef>
              <a:spcAft>
                <a:spcPts val="0"/>
              </a:spcAft>
              <a:defRPr sz="48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 rot="5400000">
            <a:off x="3261599" y="897763"/>
            <a:ext cx="2673299" cy="48624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190500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 sz="2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indent="-133350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–"/>
              <a:defRPr sz="2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 sz="2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indent="-76200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–"/>
              <a:defRPr sz="2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hape 7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Shape 8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hape 9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94777-05FC-4932-8BC5-B9B5E27E823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53384971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 rot="5400000">
            <a:off x="4732349" y="2171687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 rtl="0">
              <a:spcBef>
                <a:spcPts val="0"/>
              </a:spcBef>
              <a:spcAft>
                <a:spcPts val="0"/>
              </a:spcAft>
              <a:defRPr sz="48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 rot="5400000">
            <a:off x="541350" y="190488"/>
            <a:ext cx="5851500" cy="601979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190500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 sz="2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indent="-133350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–"/>
              <a:defRPr sz="2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 sz="2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indent="-76200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–"/>
              <a:defRPr sz="2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hape 7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Shape 8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hape 9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3D0156-1680-45D7-A4A1-5FC8A126D3A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4654180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3860"/>
            <a:ext cx="8229600" cy="2499153"/>
          </a:xfrm>
        </p:spPr>
        <p:txBody>
          <a:bodyPr/>
          <a:lstStyle>
            <a:lvl1pPr>
              <a:defRPr sz="25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0"/>
          </p:nvPr>
        </p:nvSpPr>
        <p:spPr>
          <a:xfrm>
            <a:off x="457200" y="4546388"/>
            <a:ext cx="2697480" cy="2025258"/>
          </a:xfrm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1"/>
          </p:nvPr>
        </p:nvSpPr>
        <p:spPr>
          <a:xfrm>
            <a:off x="3221845" y="4546388"/>
            <a:ext cx="2697480" cy="2025258"/>
          </a:xfrm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2"/>
          </p:nvPr>
        </p:nvSpPr>
        <p:spPr>
          <a:xfrm>
            <a:off x="5989320" y="4546388"/>
            <a:ext cx="2697480" cy="2025258"/>
          </a:xfrm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821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2274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6" name="Picture 2" descr="C:\Users\rfuller\Downloads\alz_horizontal_bbsytag_white_rg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439" y="5862921"/>
            <a:ext cx="3168736" cy="792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5114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F94440C9-6242-40F7-9CF1-C9D06905EC2C}" type="datetimeFigureOut">
              <a:rPr lang="en-US" smtClean="0">
                <a:solidFill>
                  <a:srgbClr val="4A0D66"/>
                </a:solidFill>
              </a:rPr>
              <a:pPr defTabSz="914400"/>
              <a:t>9/21/2018</a:t>
            </a:fld>
            <a:endParaRPr lang="en-US" dirty="0">
              <a:solidFill>
                <a:srgbClr val="4A0D6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en-US" dirty="0">
              <a:solidFill>
                <a:srgbClr val="4A0D6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AB66C323-42D3-49D5-B103-E3E78598AAAE}" type="slidenum">
              <a:rPr lang="en-US" smtClean="0">
                <a:solidFill>
                  <a:srgbClr val="4A0D66"/>
                </a:solidFill>
              </a:rPr>
              <a:pPr defTabSz="914400"/>
              <a:t>‹#›</a:t>
            </a:fld>
            <a:endParaRPr lang="en-US" dirty="0">
              <a:solidFill>
                <a:srgbClr val="4A0D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544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F94440C9-6242-40F7-9CF1-C9D06905EC2C}" type="datetimeFigureOut">
              <a:rPr lang="en-US" smtClean="0">
                <a:solidFill>
                  <a:srgbClr val="4A0D66"/>
                </a:solidFill>
              </a:rPr>
              <a:pPr defTabSz="914400"/>
              <a:t>9/21/2018</a:t>
            </a:fld>
            <a:endParaRPr lang="en-US" dirty="0">
              <a:solidFill>
                <a:srgbClr val="4A0D66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en-US" dirty="0">
              <a:solidFill>
                <a:srgbClr val="4A0D6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AB66C323-42D3-49D5-B103-E3E78598AAAE}" type="slidenum">
              <a:rPr lang="en-US" smtClean="0">
                <a:solidFill>
                  <a:srgbClr val="4A0D66"/>
                </a:solidFill>
              </a:rPr>
              <a:pPr defTabSz="914400"/>
              <a:t>‹#›</a:t>
            </a:fld>
            <a:endParaRPr lang="en-US" dirty="0">
              <a:solidFill>
                <a:srgbClr val="4A0D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813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3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jp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5"/>
          <p:cNvSpPr txBox="1"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charset="0"/>
            </a:endParaRPr>
          </a:p>
        </p:txBody>
      </p:sp>
      <p:sp>
        <p:nvSpPr>
          <p:cNvPr id="1027" name="Shape 6"/>
          <p:cNvSpPr txBox="1">
            <a:spLocks noGrp="1"/>
          </p:cNvSpPr>
          <p:nvPr>
            <p:ph type="body" idx="1"/>
          </p:nvPr>
        </p:nvSpPr>
        <p:spPr bwMode="auto">
          <a:xfrm>
            <a:off x="2166938" y="1992313"/>
            <a:ext cx="4862512" cy="267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charset="0"/>
            </a:endParaRPr>
          </a:p>
        </p:txBody>
      </p:sp>
      <p:sp>
        <p:nvSpPr>
          <p:cNvPr id="1028" name="Shape 7"/>
          <p:cNvSpPr txBox="1">
            <a:spLocks noGrp="1"/>
          </p:cNvSpPr>
          <p:nvPr>
            <p:ph type="dt" idx="10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9" name="Shape 8"/>
          <p:cNvSpPr txBox="1">
            <a:spLocks noGrp="1"/>
          </p:cNvSpPr>
          <p:nvPr>
            <p:ph type="ftr" idx="11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30" name="Shape 9"/>
          <p:cNvSpPr txBox="1">
            <a:spLocks noGrp="1"/>
          </p:cNvSpPr>
          <p:nvPr>
            <p:ph type="sldNum" idx="12"/>
          </p:nvPr>
        </p:nvSpPr>
        <p:spPr bwMode="auto">
          <a:xfrm>
            <a:off x="6705600" y="6469063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25000"/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  <a:sym typeface="Calibri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defRPr/>
            </a:pPr>
            <a:fld id="{29B0D90A-C987-4487-AE98-FECA9E2A7B5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4010548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</p:sldLayoutIdLst>
  <p:hf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  <a:rtl val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9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L="342900" indent="-342900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  <a:rtl val="0"/>
        </a:defRPr>
      </a:lvl1pPr>
      <a:lvl2pPr marL="742950" indent="-285750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  <a:rtl val="0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  <a:rtl val="0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  <a:rtl val="0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  <a:rtl val="0"/>
        </a:defRPr>
      </a:lvl5pPr>
      <a:lvl6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322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</p:sldLayoutIdLst>
  <p:txStyles>
    <p:titleStyle>
      <a:lvl1pPr marL="0" marR="0" indent="0" algn="ctr" defTabSz="457200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4800" u="none" kern="1200" baseline="0">
          <a:solidFill>
            <a:schemeClr val="bg1"/>
          </a:solidFill>
          <a:latin typeface="Houschka Alt Pro Extra Bold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119326"/>
            <a:ext cx="9144000" cy="738675"/>
          </a:xfrm>
          <a:prstGeom prst="rect">
            <a:avLst/>
          </a:prstGeom>
          <a:solidFill>
            <a:srgbClr val="4A0D6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438194" y="6420690"/>
            <a:ext cx="53099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400"/>
            <a:fld id="{BF4AA033-AA75-2E48-BF84-94D984BF5717}" type="slidenum">
              <a:rPr lang="en-US" sz="900" kern="0">
                <a:solidFill>
                  <a:srgbClr val="FFFFFF"/>
                </a:solidFill>
                <a:cs typeface="Arial" panose="020B0604020202020204" pitchFamily="34" charset="0"/>
              </a:rPr>
              <a:pPr algn="r" defTabSz="914400"/>
              <a:t>‹#›</a:t>
            </a:fld>
            <a:endParaRPr lang="en-US" sz="900" kern="0" dirty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pic>
        <p:nvPicPr>
          <p:cNvPr id="1026" name="Picture 2" descr="C:\Users\rfuller\Downloads\alz_horizontal_bbsytag_white_rgb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6874" y="6214215"/>
            <a:ext cx="2140299" cy="535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2619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1" r:id="rId3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593D80"/>
          </a:solidFill>
          <a:latin typeface="Houschka Alt Pro ExtraBold" pitchFamily="50" charset="0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593D80"/>
          </a:solidFill>
          <a:latin typeface="Houschka Alt Pro Medium" pitchFamily="50" charset="0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593D80"/>
          </a:solidFill>
          <a:latin typeface="Houschka Alt Pro Medium" pitchFamily="50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593D80"/>
          </a:solidFill>
          <a:latin typeface="Houschka Alt Pro Medium" pitchFamily="50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593D80"/>
          </a:solidFill>
          <a:latin typeface="Houschka Alt Pro Medium" pitchFamily="50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593D80"/>
          </a:solidFill>
          <a:latin typeface="Houschka Alt Pro Medium" pitchFamily="50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6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9949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</p:sldLayoutIdLst>
  <p:txStyles>
    <p:titleStyle>
      <a:lvl1pPr marL="0" marR="0" indent="0" algn="ctr" defTabSz="457200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4800" u="none" kern="1200" baseline="0">
          <a:solidFill>
            <a:schemeClr val="bg1"/>
          </a:solidFill>
          <a:latin typeface="Houschka Alt Pro Extra Bold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166939" y="1992313"/>
            <a:ext cx="4862512" cy="267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342900" eaLnBrk="1" hangingPunct="1">
              <a:defRPr sz="9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B3B40004-7D9D-4E30-ACDF-18246C0D64B8}" type="datetime1">
              <a:rPr lang="en-US"/>
              <a:pPr>
                <a:defRPr/>
              </a:pPr>
              <a:t>9/21/2018</a:t>
            </a:fld>
            <a:endParaRPr lang="en-US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342900" eaLnBrk="1" hangingPunct="1">
              <a:defRPr sz="9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4"/>
          </p:nvPr>
        </p:nvSpPr>
        <p:spPr>
          <a:xfrm>
            <a:off x="6705600" y="646906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342900" eaLnBrk="1" hangingPunct="1">
              <a:defRPr sz="9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F38B623-6C50-4AAA-BD76-EC99745C2B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0305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 dt="0"/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bg1"/>
          </a:solidFill>
          <a:latin typeface="Times New Roman" panose="02020603050405020304" pitchFamily="18" charset="0"/>
          <a:ea typeface="MS PGothic" pitchFamily="34" charset="-128"/>
          <a:cs typeface="Times New Roman" panose="02020603050405020304" pitchFamily="18" charset="0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imes New Roman" charset="0"/>
          <a:ea typeface="MS PGothic" pitchFamily="34" charset="-128"/>
          <a:cs typeface="Times New Roman" pitchFamily="18" charset="0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imes New Roman" charset="0"/>
          <a:ea typeface="MS PGothic" pitchFamily="34" charset="-128"/>
          <a:cs typeface="Times New Roman" pitchFamily="18" charset="0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imes New Roman" charset="0"/>
          <a:ea typeface="MS PGothic" pitchFamily="34" charset="-128"/>
          <a:cs typeface="Times New Roman" pitchFamily="18" charset="0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imes New Roman" charset="0"/>
          <a:ea typeface="MS PGothic" pitchFamily="34" charset="-128"/>
          <a:cs typeface="Times New Roman" pitchFamily="18" charset="0"/>
        </a:defRPr>
      </a:lvl5pPr>
      <a:lvl6pPr marL="342900" algn="ctr" defTabSz="342900" rtl="0" fontAlgn="base">
        <a:spcBef>
          <a:spcPct val="0"/>
        </a:spcBef>
        <a:spcAft>
          <a:spcPct val="0"/>
        </a:spcAft>
        <a:defRPr sz="2100" b="1">
          <a:solidFill>
            <a:schemeClr val="bg1"/>
          </a:solidFill>
          <a:latin typeface="Myriad Pro" charset="0"/>
          <a:ea typeface="ＭＳ Ｐゴシック" charset="-128"/>
          <a:cs typeface="ＭＳ Ｐゴシック" charset="-128"/>
        </a:defRPr>
      </a:lvl6pPr>
      <a:lvl7pPr marL="685800" algn="ctr" defTabSz="342900" rtl="0" fontAlgn="base">
        <a:spcBef>
          <a:spcPct val="0"/>
        </a:spcBef>
        <a:spcAft>
          <a:spcPct val="0"/>
        </a:spcAft>
        <a:defRPr sz="2100" b="1">
          <a:solidFill>
            <a:schemeClr val="bg1"/>
          </a:solidFill>
          <a:latin typeface="Myriad Pro" charset="0"/>
          <a:ea typeface="ＭＳ Ｐゴシック" charset="-128"/>
          <a:cs typeface="ＭＳ Ｐゴシック" charset="-128"/>
        </a:defRPr>
      </a:lvl7pPr>
      <a:lvl8pPr marL="1028700" algn="ctr" defTabSz="342900" rtl="0" fontAlgn="base">
        <a:spcBef>
          <a:spcPct val="0"/>
        </a:spcBef>
        <a:spcAft>
          <a:spcPct val="0"/>
        </a:spcAft>
        <a:defRPr sz="2100" b="1">
          <a:solidFill>
            <a:schemeClr val="bg1"/>
          </a:solidFill>
          <a:latin typeface="Myriad Pro" charset="0"/>
          <a:ea typeface="ＭＳ Ｐゴシック" charset="-128"/>
          <a:cs typeface="ＭＳ Ｐゴシック" charset="-128"/>
        </a:defRPr>
      </a:lvl8pPr>
      <a:lvl9pPr marL="1371600" algn="ctr" defTabSz="342900" rtl="0" fontAlgn="base">
        <a:spcBef>
          <a:spcPct val="0"/>
        </a:spcBef>
        <a:spcAft>
          <a:spcPct val="0"/>
        </a:spcAft>
        <a:defRPr sz="2100" b="1">
          <a:solidFill>
            <a:schemeClr val="bg1"/>
          </a:solidFill>
          <a:latin typeface="Myriad Pro" charset="0"/>
          <a:ea typeface="ＭＳ Ｐゴシック" charset="-128"/>
          <a:cs typeface="ＭＳ Ｐゴシック" charset="-128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Times New Roman" panose="02020603050405020304" pitchFamily="18" charset="0"/>
          <a:ea typeface="MS PGothic" pitchFamily="34" charset="-128"/>
          <a:cs typeface="Times New Roman" panose="02020603050405020304" pitchFamily="18" charset="0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800" kern="1200">
          <a:solidFill>
            <a:schemeClr val="tx2"/>
          </a:solidFill>
          <a:latin typeface="Times New Roman" panose="02020603050405020304" pitchFamily="18" charset="0"/>
          <a:ea typeface="MS PGothic" pitchFamily="34" charset="-128"/>
          <a:cs typeface="Times New Roman" panose="02020603050405020304" pitchFamily="18" charset="0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Times New Roman" panose="02020603050405020304" pitchFamily="18" charset="0"/>
          <a:ea typeface="MS PGothic" pitchFamily="34" charset="-128"/>
          <a:cs typeface="Times New Roman" panose="02020603050405020304" pitchFamily="18" charset="0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800" kern="1200">
          <a:solidFill>
            <a:schemeClr val="tx2"/>
          </a:solidFill>
          <a:latin typeface="Times New Roman" panose="02020603050405020304" pitchFamily="18" charset="0"/>
          <a:ea typeface="MS PGothic" pitchFamily="34" charset="-128"/>
          <a:cs typeface="Times New Roman" panose="02020603050405020304" pitchFamily="18" charset="0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Times New Roman" panose="02020603050405020304" pitchFamily="18" charset="0"/>
          <a:ea typeface="MS PGothic" pitchFamily="34" charset="-128"/>
          <a:cs typeface="Times New Roman" panose="02020603050405020304" pitchFamily="18" charset="0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9818" y="516219"/>
            <a:ext cx="6515100" cy="642938"/>
          </a:xfrm>
        </p:spPr>
        <p:txBody>
          <a:bodyPr>
            <a:noAutofit/>
          </a:bodyPr>
          <a:lstStyle/>
          <a:p>
            <a:pPr algn="ctr"/>
            <a:r>
              <a:rPr lang="en-US" sz="2400" dirty="0">
                <a:latin typeface="Myriad Pro"/>
                <a:cs typeface="Calibri" panose="020F0502020204030204" pitchFamily="34" charset="0"/>
              </a:rPr>
              <a:t>Highlighting Effective Practices in Assessing Setting Compliance:  </a:t>
            </a:r>
            <a:br>
              <a:rPr lang="en-US" sz="2400" dirty="0">
                <a:latin typeface="Myriad Pro"/>
                <a:cs typeface="Calibri" panose="020F0502020204030204" pitchFamily="34" charset="0"/>
              </a:rPr>
            </a:br>
            <a:r>
              <a:rPr lang="en-US" sz="2400" i="1" dirty="0">
                <a:latin typeface="Myriad Pro"/>
                <a:cs typeface="Calibri" panose="020F0502020204030204" pitchFamily="34" charset="0"/>
              </a:rPr>
              <a:t>State Examples</a:t>
            </a:r>
          </a:p>
        </p:txBody>
      </p:sp>
      <p:graphicFrame>
        <p:nvGraphicFramePr>
          <p:cNvPr id="4" name="Content Placeholder 3" descr="Clear list of all relevant state standards reviewed in the systemic assessment, including titles, codes/citations, and links&#10;&#10;Detailed analysis/justification of state’s determination of compliance&#10;&#10;Detailed remediation required, action steps and timeline&#10;" title="Highlighting Effective Practices in Systemic Assessment &amp; Remediation: State Examples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531744185"/>
              </p:ext>
            </p:extLst>
          </p:nvPr>
        </p:nvGraphicFramePr>
        <p:xfrm>
          <a:off x="249205" y="1571626"/>
          <a:ext cx="8696325" cy="50577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55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2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5677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</a:rPr>
                        <a:t>Effective</a:t>
                      </a:r>
                      <a:r>
                        <a:rPr lang="en-US" sz="1600" baseline="0" dirty="0">
                          <a:latin typeface="Calibri" panose="020F0502020204030204" pitchFamily="34" charset="0"/>
                        </a:rPr>
                        <a:t> Practice/Strategy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</a:rPr>
                        <a:t>State Examples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5405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alibri" panose="020F0502020204030204" pitchFamily="34" charset="0"/>
                        </a:rPr>
                        <a:t>Provides clear, easy</a:t>
                      </a:r>
                      <a:r>
                        <a:rPr lang="en-US" sz="1800" b="1" baseline="0" dirty="0">
                          <a:latin typeface="Calibri" panose="020F0502020204030204" pitchFamily="34" charset="0"/>
                        </a:rPr>
                        <a:t> to understand listing</a:t>
                      </a:r>
                      <a:r>
                        <a:rPr lang="en-US" sz="1800" b="1" dirty="0">
                          <a:latin typeface="Calibri" panose="020F0502020204030204" pitchFamily="34" charset="0"/>
                        </a:rPr>
                        <a:t> of all HCBS authorities</a:t>
                      </a:r>
                      <a:r>
                        <a:rPr lang="en-US" sz="1800" b="1" baseline="0" dirty="0">
                          <a:latin typeface="Calibri" panose="020F0502020204030204" pitchFamily="34" charset="0"/>
                        </a:rPr>
                        <a:t> and categories of settings across state.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alibri" panose="020F0502020204030204" pitchFamily="34" charset="0"/>
                        </a:rPr>
                        <a:t>Iowa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5405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alibri" panose="020F0502020204030204" pitchFamily="34" charset="0"/>
                        </a:rPr>
                        <a:t>Developed</a:t>
                      </a:r>
                      <a:r>
                        <a:rPr lang="en-US" sz="1800" b="1" baseline="0" dirty="0">
                          <a:latin typeface="Calibri" panose="020F0502020204030204" pitchFamily="34" charset="0"/>
                        </a:rPr>
                        <a:t> unique comprehensive assessment tools based on type of setting and target respondent.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800" b="1" baseline="0" dirty="0">
                          <a:latin typeface="Calibri" panose="020F0502020204030204" pitchFamily="34" charset="0"/>
                        </a:rPr>
                        <a:t>Oregon</a:t>
                      </a:r>
                    </a:p>
                    <a:p>
                      <a:r>
                        <a:rPr lang="en-US" sz="1800" b="1" baseline="0" dirty="0">
                          <a:latin typeface="Calibri" panose="020F0502020204030204" pitchFamily="34" charset="0"/>
                        </a:rPr>
                        <a:t>South Carolina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0167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alibri" panose="020F0502020204030204" pitchFamily="34" charset="0"/>
                        </a:rPr>
                        <a:t>Clearly laid out the specific details</a:t>
                      </a:r>
                      <a:r>
                        <a:rPr lang="en-US" sz="1800" b="1" baseline="0" dirty="0">
                          <a:latin typeface="Calibri" panose="020F0502020204030204" pitchFamily="34" charset="0"/>
                        </a:rPr>
                        <a:t> of the state’s approach to the assessment process (including sample sizes). Also discussed how the state addressed any non-respondents.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lvl="1" indent="0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Arkansas</a:t>
                      </a:r>
                    </a:p>
                    <a:p>
                      <a:pPr marL="0" lvl="1" indent="0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Oregon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349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alibri" panose="020F0502020204030204" pitchFamily="34" charset="0"/>
                        </a:rPr>
                        <a:t>Summarized</a:t>
                      </a:r>
                      <a:r>
                        <a:rPr lang="en-US" sz="1800" b="1" baseline="0" dirty="0">
                          <a:latin typeface="Calibri" panose="020F0502020204030204" pitchFamily="34" charset="0"/>
                        </a:rPr>
                        <a:t> assessment results in a digestible manner (based on the main requirements of the rule and additional provider-owned and controlled setting criteria) so as to inform state’s strategy on remediation.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lvl="1" indent="0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Iowa</a:t>
                      </a:r>
                    </a:p>
                    <a:p>
                      <a:pPr marL="0" lvl="1" indent="0"/>
                      <a:r>
                        <a:rPr lang="en-US" sz="1800" b="1" baseline="0" dirty="0">
                          <a:latin typeface="Calibri" panose="020F0502020204030204" pitchFamily="34" charset="0"/>
                        </a:rPr>
                        <a:t>South Dakota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61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alibri" panose="020F0502020204030204" pitchFamily="34" charset="0"/>
                        </a:rPr>
                        <a:t>Framed the assessment</a:t>
                      </a:r>
                      <a:r>
                        <a:rPr lang="en-US" sz="1800" b="1" baseline="0" dirty="0">
                          <a:latin typeface="Calibri" panose="020F0502020204030204" pitchFamily="34" charset="0"/>
                        </a:rPr>
                        <a:t> process as an opportunity for setting reflection, presuming there was room for improvement throughout the system.  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lvl="1" indent="0"/>
                      <a:r>
                        <a:rPr lang="en-US" sz="1800" b="1" baseline="0" dirty="0">
                          <a:latin typeface="Calibri" panose="020F0502020204030204" pitchFamily="34" charset="0"/>
                        </a:rPr>
                        <a:t>New Hampshire</a:t>
                      </a:r>
                    </a:p>
                    <a:p>
                      <a:pPr marL="0" lvl="1" indent="0"/>
                      <a:r>
                        <a:rPr lang="en-US" sz="1800" b="1" baseline="0" dirty="0">
                          <a:latin typeface="Calibri" panose="020F0502020204030204" pitchFamily="34" charset="0"/>
                        </a:rPr>
                        <a:t>Tennessee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181626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413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4452" y="523857"/>
            <a:ext cx="6515100" cy="642938"/>
          </a:xfrm>
        </p:spPr>
        <p:txBody>
          <a:bodyPr>
            <a:noAutofit/>
          </a:bodyPr>
          <a:lstStyle/>
          <a:p>
            <a:pPr algn="ctr"/>
            <a:r>
              <a:rPr lang="en-US" sz="2400" dirty="0">
                <a:latin typeface="Myriad Pro"/>
                <a:cs typeface="Calibri" panose="020F0502020204030204" pitchFamily="34" charset="0"/>
              </a:rPr>
              <a:t>Highlighting Effective Practices in Validating Setting Compliance:  </a:t>
            </a:r>
            <a:br>
              <a:rPr lang="en-US" sz="2400" dirty="0">
                <a:latin typeface="Myriad Pro"/>
                <a:cs typeface="Calibri" panose="020F0502020204030204" pitchFamily="34" charset="0"/>
              </a:rPr>
            </a:br>
            <a:r>
              <a:rPr lang="en-US" sz="2400" i="1" dirty="0">
                <a:latin typeface="Myriad Pro"/>
                <a:cs typeface="Calibri" panose="020F0502020204030204" pitchFamily="34" charset="0"/>
              </a:rPr>
              <a:t>State Examples</a:t>
            </a:r>
          </a:p>
        </p:txBody>
      </p:sp>
      <p:graphicFrame>
        <p:nvGraphicFramePr>
          <p:cNvPr id="4" name="Content Placeholder 3" descr="Clear list of all relevant state standards reviewed in the systemic assessment, including titles, codes/citations, and links&#10;&#10;Detailed analysis/justification of state’s determination of compliance&#10;&#10;Detailed remediation required, action steps and timeline&#10;" title="Highlighting Effective Practices in Systemic Assessment &amp; Remediation: State Examples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29589954"/>
              </p:ext>
            </p:extLst>
          </p:nvPr>
        </p:nvGraphicFramePr>
        <p:xfrm>
          <a:off x="562669" y="1739707"/>
          <a:ext cx="8399666" cy="49930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1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79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003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</a:rPr>
                        <a:t>Effective</a:t>
                      </a:r>
                      <a:r>
                        <a:rPr lang="en-US" sz="1600" b="1" baseline="0" dirty="0">
                          <a:latin typeface="Calibri" panose="020F0502020204030204" pitchFamily="34" charset="0"/>
                        </a:rPr>
                        <a:t> Practice/Strategy</a:t>
                      </a:r>
                      <a:endParaRPr lang="en-US" sz="1600" b="1" dirty="0">
                        <a:latin typeface="Calibri" panose="020F050202020403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latin typeface="Calibri" panose="020F0502020204030204" pitchFamily="34" charset="0"/>
                        </a:rPr>
                        <a:t>State Examples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62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alibri" panose="020F0502020204030204" pitchFamily="34" charset="0"/>
                        </a:rPr>
                        <a:t>State outlines multiple</a:t>
                      </a:r>
                      <a:r>
                        <a:rPr lang="en-US" sz="1600" b="1" baseline="0" dirty="0">
                          <a:latin typeface="Calibri" panose="020F0502020204030204" pitchFamily="34" charset="0"/>
                        </a:rPr>
                        <a:t> validation strategies that addressed 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concerns</a:t>
                      </a:r>
                      <a:r>
                        <a:rPr lang="en-US" sz="1600" b="1" baseline="0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baseline="0" dirty="0">
                          <a:latin typeface="Calibri" panose="020F0502020204030204" pitchFamily="34" charset="0"/>
                        </a:rPr>
                        <a:t>and assured all settings were appropriately verified. </a:t>
                      </a:r>
                      <a:r>
                        <a:rPr lang="en-US" sz="1600" b="1" dirty="0">
                          <a:latin typeface="Calibri" panose="020F0502020204030204" pitchFamily="34" charset="0"/>
                        </a:rPr>
                        <a:t>Validation process included</a:t>
                      </a:r>
                      <a:r>
                        <a:rPr lang="en-US" sz="1600" b="1" baseline="0" dirty="0">
                          <a:latin typeface="Calibri" panose="020F0502020204030204" pitchFamily="34" charset="0"/>
                        </a:rPr>
                        <a:t> multiple perspectives, including consumers/beneficiaries, in the process.</a:t>
                      </a:r>
                      <a:endParaRPr lang="en-US" sz="1600" b="1" dirty="0">
                        <a:latin typeface="Calibri" panose="020F050202020403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 panose="020F0502020204030204" pitchFamily="34" charset="0"/>
                        </a:rPr>
                        <a:t>District</a:t>
                      </a:r>
                      <a:r>
                        <a:rPr lang="en-US" sz="1600" b="1" baseline="0" dirty="0">
                          <a:latin typeface="Calibri" panose="020F0502020204030204" pitchFamily="34" charset="0"/>
                        </a:rPr>
                        <a:t> of Columbia</a:t>
                      </a:r>
                    </a:p>
                    <a:p>
                      <a:r>
                        <a:rPr lang="en-US" sz="1600" b="1" dirty="0">
                          <a:latin typeface="Calibri" panose="020F0502020204030204" pitchFamily="34" charset="0"/>
                        </a:rPr>
                        <a:t>Tennessee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8655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 panose="020F0502020204030204" pitchFamily="34" charset="0"/>
                        </a:rPr>
                        <a:t>Implemented</a:t>
                      </a:r>
                      <a:r>
                        <a:rPr lang="en-US" sz="1600" b="1" baseline="0" dirty="0">
                          <a:latin typeface="Calibri" panose="020F0502020204030204" pitchFamily="34" charset="0"/>
                        </a:rPr>
                        <a:t> sophisticated electronic/online survey tools to collect data from majority of beneficiaries of HCBS system, allowing access to the data and connecting the data back to individual settings/providers to inform necessary remediation steps. </a:t>
                      </a:r>
                      <a:endParaRPr lang="en-US" sz="1600" b="1" dirty="0">
                        <a:latin typeface="Calibri" panose="020F050202020403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 panose="020F0502020204030204" pitchFamily="34" charset="0"/>
                        </a:rPr>
                        <a:t>Colorado; North Carolina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051531885"/>
                  </a:ext>
                </a:extLst>
              </a:tr>
              <a:tr h="462915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 panose="020F0502020204030204" pitchFamily="34" charset="0"/>
                        </a:rPr>
                        <a:t>Conducted 100% onsite</a:t>
                      </a:r>
                      <a:r>
                        <a:rPr lang="en-US" sz="1600" b="1" baseline="0" dirty="0">
                          <a:latin typeface="Calibri" panose="020F0502020204030204" pitchFamily="34" charset="0"/>
                        </a:rPr>
                        <a:t> visits of settings, relying on existing state infrastructure or creating new process/vehicle. </a:t>
                      </a:r>
                      <a:endParaRPr lang="en-US" sz="1600" b="1" dirty="0">
                        <a:latin typeface="Calibri" panose="020F050202020403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 panose="020F0502020204030204" pitchFamily="34" charset="0"/>
                        </a:rPr>
                        <a:t>Multiple</a:t>
                      </a:r>
                      <a:r>
                        <a:rPr lang="en-US" sz="1600" b="1" baseline="0" dirty="0">
                          <a:latin typeface="Calibri" panose="020F0502020204030204" pitchFamily="34" charset="0"/>
                        </a:rPr>
                        <a:t> States</a:t>
                      </a:r>
                      <a:endParaRPr lang="en-US" sz="1600" b="1" dirty="0">
                        <a:latin typeface="Calibri" panose="020F0502020204030204" pitchFamily="34" charset="0"/>
                      </a:endParaRP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825007380"/>
                  </a:ext>
                </a:extLst>
              </a:tr>
              <a:tr h="668655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 panose="020F0502020204030204" pitchFamily="34" charset="0"/>
                        </a:rPr>
                        <a:t>State relied on existing state infrastructure, but laid</a:t>
                      </a:r>
                      <a:r>
                        <a:rPr lang="en-US" sz="1600" b="1" baseline="0" dirty="0">
                          <a:latin typeface="Calibri" panose="020F0502020204030204" pitchFamily="34" charset="0"/>
                        </a:rPr>
                        <a:t> out solid, comprehensive plan for training key professionals (case managers, auditing team) to assure implementation of the rule with fidelity.</a:t>
                      </a:r>
                      <a:endParaRPr lang="en-US" sz="1600" b="1" dirty="0">
                        <a:latin typeface="Calibri" panose="020F050202020403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b="1" baseline="0" dirty="0">
                          <a:latin typeface="Calibri" panose="020F0502020204030204" pitchFamily="34" charset="0"/>
                        </a:rPr>
                        <a:t>Delaware</a:t>
                      </a:r>
                    </a:p>
                    <a:p>
                      <a:r>
                        <a:rPr lang="en-US" sz="1600" b="1" baseline="0" dirty="0">
                          <a:latin typeface="Calibri" panose="020F0502020204030204" pitchFamily="34" charset="0"/>
                        </a:rPr>
                        <a:t>Tennessee</a:t>
                      </a:r>
                      <a:endParaRPr lang="en-US" sz="1600" b="1" dirty="0">
                        <a:latin typeface="Calibri" panose="020F0502020204030204" pitchFamily="34" charset="0"/>
                      </a:endParaRP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01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alibri" panose="020F0502020204030204" pitchFamily="34" charset="0"/>
                        </a:rPr>
                        <a:t>State used effective</a:t>
                      </a:r>
                      <a:r>
                        <a:rPr lang="en-US" sz="1600" b="1" baseline="0" dirty="0">
                          <a:latin typeface="Calibri" panose="020F0502020204030204" pitchFamily="34" charset="0"/>
                        </a:rPr>
                        <a:t> independent vehicles for validating results and/or relied on the evaluative activities of other federally-funded DD/aging networks. </a:t>
                      </a:r>
                      <a:endParaRPr lang="en-US" sz="1600" b="1" dirty="0">
                        <a:latin typeface="Calibri" panose="020F050202020403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lvl="1" indent="0"/>
                      <a:r>
                        <a:rPr lang="en-US" sz="1600" b="1" dirty="0">
                          <a:latin typeface="Calibri" panose="020F0502020204030204" pitchFamily="34" charset="0"/>
                        </a:rPr>
                        <a:t>Michigan; Utah; New Hampshire; Kentucky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86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alibri" panose="020F0502020204030204" pitchFamily="34" charset="0"/>
                        </a:rPr>
                        <a:t>State clearly differentiated and</a:t>
                      </a:r>
                      <a:r>
                        <a:rPr lang="en-US" sz="1600" b="1" baseline="0" dirty="0">
                          <a:latin typeface="Calibri" panose="020F0502020204030204" pitchFamily="34" charset="0"/>
                        </a:rPr>
                        <a:t> explained any differences in the validation processes across systems/Medicaid HCBS authorities. </a:t>
                      </a:r>
                      <a:endParaRPr lang="en-US" sz="1600" b="1" dirty="0">
                        <a:latin typeface="Calibri" panose="020F050202020403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lvl="1" indent="0"/>
                      <a:r>
                        <a:rPr lang="en-US" sz="1600" b="1" dirty="0">
                          <a:latin typeface="Calibri" panose="020F0502020204030204" pitchFamily="34" charset="0"/>
                        </a:rPr>
                        <a:t>Connecticut</a:t>
                      </a:r>
                    </a:p>
                    <a:p>
                      <a:pPr marL="0" lvl="1" indent="0"/>
                      <a:r>
                        <a:rPr lang="en-US" sz="1600" b="1" dirty="0">
                          <a:latin typeface="Calibri" panose="020F0502020204030204" pitchFamily="34" charset="0"/>
                        </a:rPr>
                        <a:t>Indiana</a:t>
                      </a:r>
                      <a:br>
                        <a:rPr lang="en-US" sz="1600" b="1" dirty="0">
                          <a:latin typeface="Calibri" panose="020F0502020204030204" pitchFamily="34" charset="0"/>
                        </a:rPr>
                      </a:br>
                      <a:endParaRPr lang="en-US" sz="1600" b="1" dirty="0">
                        <a:latin typeface="Calibri" panose="020F0502020204030204" pitchFamily="34" charset="0"/>
                      </a:endParaRP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0056999"/>
      </p:ext>
    </p:extLst>
  </p:cSld>
  <p:clrMapOvr>
    <a:masterClrMapping/>
  </p:clrMapOvr>
</p:sld>
</file>

<file path=ppt/theme/theme1.xml><?xml version="1.0" encoding="utf-8"?>
<a:theme xmlns:a="http://schemas.openxmlformats.org/drawingml/2006/main" name="Draft STP Power Point for Ralph and Dianne 4 11 2016">
  <a:themeElements>
    <a:clrScheme name="Custom 4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lzheimer's">
  <a:themeElements>
    <a:clrScheme name="Alzheimer's Association">
      <a:dk1>
        <a:srgbClr val="4A0D66"/>
      </a:dk1>
      <a:lt1>
        <a:sysClr val="window" lastClr="FFFFFF"/>
      </a:lt1>
      <a:dk2>
        <a:srgbClr val="4A0D66"/>
      </a:dk2>
      <a:lt2>
        <a:srgbClr val="34D9C3"/>
      </a:lt2>
      <a:accent1>
        <a:srgbClr val="FFA400"/>
      </a:accent1>
      <a:accent2>
        <a:srgbClr val="808285"/>
      </a:accent2>
      <a:accent3>
        <a:srgbClr val="BCBEC0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err="1" smtClean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White Background">
  <a:themeElements>
    <a:clrScheme name="Alzheimer's Association">
      <a:dk1>
        <a:srgbClr val="4A0D66"/>
      </a:dk1>
      <a:lt1>
        <a:sysClr val="window" lastClr="FFFFFF"/>
      </a:lt1>
      <a:dk2>
        <a:srgbClr val="4A0D66"/>
      </a:dk2>
      <a:lt2>
        <a:srgbClr val="34D9C3"/>
      </a:lt2>
      <a:accent1>
        <a:srgbClr val="FFA400"/>
      </a:accent1>
      <a:accent2>
        <a:srgbClr val="808285"/>
      </a:accent2>
      <a:accent3>
        <a:srgbClr val="BCBEC0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91553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Cover">
  <a:themeElements>
    <a:clrScheme name="Alzheimer's Association">
      <a:dk1>
        <a:srgbClr val="4A0D66"/>
      </a:dk1>
      <a:lt1>
        <a:sysClr val="window" lastClr="FFFFFF"/>
      </a:lt1>
      <a:dk2>
        <a:srgbClr val="4A0D66"/>
      </a:dk2>
      <a:lt2>
        <a:srgbClr val="34D9C3"/>
      </a:lt2>
      <a:accent1>
        <a:srgbClr val="FFA400"/>
      </a:accent1>
      <a:accent2>
        <a:srgbClr val="808285"/>
      </a:accent2>
      <a:accent3>
        <a:srgbClr val="BCBEC0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err="1" smtClean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2_Office Theme">
  <a:themeElements>
    <a:clrScheme name="Custom 4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9069</TotalTime>
  <Words>344</Words>
  <Application>Microsoft Office PowerPoint</Application>
  <PresentationFormat>On-screen Show (4:3)</PresentationFormat>
  <Paragraphs>37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</vt:i4>
      </vt:variant>
    </vt:vector>
  </HeadingPairs>
  <TitlesOfParts>
    <vt:vector size="17" baseType="lpstr">
      <vt:lpstr>MS PGothic</vt:lpstr>
      <vt:lpstr>MS PGothic</vt:lpstr>
      <vt:lpstr>Arial</vt:lpstr>
      <vt:lpstr>Calibri</vt:lpstr>
      <vt:lpstr>Houschka Alt Pro Extra Bold</vt:lpstr>
      <vt:lpstr>Houschka Alt Pro ExtraBold</vt:lpstr>
      <vt:lpstr>Houschka Alt Pro Medium</vt:lpstr>
      <vt:lpstr>Myriad Pro</vt:lpstr>
      <vt:lpstr>PT Sans</vt:lpstr>
      <vt:lpstr>Times New Roman</vt:lpstr>
      <vt:lpstr>Draft STP Power Point for Ralph and Dianne 4 11 2016</vt:lpstr>
      <vt:lpstr>Alzheimer's</vt:lpstr>
      <vt:lpstr>White Background</vt:lpstr>
      <vt:lpstr>1_Cover</vt:lpstr>
      <vt:lpstr>2_Office Theme</vt:lpstr>
      <vt:lpstr>Highlighting Effective Practices in Assessing Setting Compliance:   State Examples</vt:lpstr>
      <vt:lpstr>Highlighting Effective Practices in Validating Setting Compliance:   State Examples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Effective Practices in Assessing Setting Compliance: State Examples</dc:title>
  <dc:creator>John Predmore</dc:creator>
  <cp:lastModifiedBy>Tyler Matney</cp:lastModifiedBy>
  <cp:revision>253</cp:revision>
  <cp:lastPrinted>2016-07-21T12:55:24Z</cp:lastPrinted>
  <dcterms:created xsi:type="dcterms:W3CDTF">2013-01-31T18:22:30Z</dcterms:created>
  <dcterms:modified xsi:type="dcterms:W3CDTF">2018-09-21T12:56:03Z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