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71" r:id="rId2"/>
    <p:sldMasterId id="2147483677" r:id="rId3"/>
    <p:sldMasterId id="2147483682" r:id="rId4"/>
    <p:sldMasterId id="2147483697" r:id="rId5"/>
  </p:sldMasterIdLst>
  <p:notesMasterIdLst>
    <p:notesMasterId r:id="rId8"/>
  </p:notesMasterIdLst>
  <p:handoutMasterIdLst>
    <p:handoutMasterId r:id="rId9"/>
  </p:handoutMasterIdLst>
  <p:sldIdLst>
    <p:sldId id="662" r:id="rId6"/>
    <p:sldId id="663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LAUGHMAN" initials="ML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94717" autoAdjust="0"/>
  </p:normalViewPr>
  <p:slideViewPr>
    <p:cSldViewPr snapToGrid="0" snapToObjects="1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2371" y="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3D91CE-77C3-4E9E-9747-E51829D475F5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DA5C1F-967E-4F00-8C85-F69CBA5D6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1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92F1A9-225A-4F19-8917-4C7CD6D94229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0B447A-E130-4C30-A623-72D539383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5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0B447A-E130-4C30-A623-72D5393836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06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0B447A-E130-4C30-A623-72D5393836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92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DAAB1-E6FD-4A3A-848F-5658B35043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15318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6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2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500" y="0"/>
            <a:ext cx="3421501" cy="6108830"/>
          </a:xfrm>
          <a:prstGeom prst="rect">
            <a:avLst/>
          </a:prstGeom>
          <a:solidFill>
            <a:srgbClr val="34D9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91" y="274641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6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410250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211E307-E1EC-40DB-8A28-3CD56945865E}" type="slidenum">
              <a:rPr lang="en-US">
                <a:solidFill>
                  <a:srgbClr val="4A0D66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3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7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439" y="5862921"/>
            <a:ext cx="3168736" cy="79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55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4DCED70-AED0-46C6-B8A0-5CD187EE730B}" type="datetimeFigureOut">
              <a:rPr lang="en-US">
                <a:solidFill>
                  <a:srgbClr val="4A0D66"/>
                </a:solidFill>
              </a:rPr>
              <a:pPr defTabSz="914400"/>
              <a:t>9/21/2018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84BA916-92FD-4C1D-9035-6FE5A18097C4}" type="slidenum">
              <a:rPr lang="en-US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68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4DCED70-AED0-46C6-B8A0-5CD187EE730B}" type="datetimeFigureOut">
              <a:rPr lang="en-US">
                <a:solidFill>
                  <a:srgbClr val="4A0D66"/>
                </a:solidFill>
              </a:rPr>
              <a:pPr defTabSz="914400"/>
              <a:t>9/21/2018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84BA916-92FD-4C1D-9035-6FE5A18097C4}" type="slidenum">
              <a:rPr lang="en-US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7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4DCED70-AED0-46C6-B8A0-5CD187EE730B}" type="datetimeFigureOut">
              <a:rPr lang="en-US">
                <a:solidFill>
                  <a:srgbClr val="4A0D66"/>
                </a:solidFill>
              </a:rPr>
              <a:pPr defTabSz="914400"/>
              <a:t>9/21/2018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84BA916-92FD-4C1D-9035-6FE5A18097C4}" type="slidenum">
              <a:rPr lang="en-US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6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7F2BEE43-0C57-4954-8042-58BF4D5BCF93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25E0C808-F6D6-4E66-8F00-5D59A7787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444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79496066-AC35-4708-AEC7-4229CEC9A1EA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80E665BF-0F08-40B2-9EF0-ABEA19A4A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21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1C91DB19-40B7-4E0C-A721-BA4C83139CE3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11B31EE1-8CEE-4ADE-8680-BC2CDEA93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6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2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4A22-2628-4F02-B395-FD272FEB91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199838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E1BA9738-9E99-4B81-9FD5-0C11B0C288E9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2A2B5551-D522-4E53-8B6F-5B3373940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44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CC56DD11-F9AB-483E-B4F5-A972412B1B34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AED26F0A-F71F-4407-9538-8C0A844D7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312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819BB4F6-EEF2-47CD-A034-34DD39512ECD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462B4876-D6C1-4216-A282-526EC106C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993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4BB4ABA3-BBFD-4221-A22D-447BAA0BF4BB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0E584ADC-2125-4A63-8144-6F87EADF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37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482EEE95-5171-40D5-BEA1-9917A4958C3A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7B0F6AD1-8D4B-4D60-B78C-543B40C03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483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873CC06B-023E-4A19-A7E4-F868BCA8FB8F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DC53F2FC-FE74-420F-BEBB-BD9B0AB46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199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024B899B-DBD9-40BE-B253-80B600EF5C95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94D89679-A511-4320-9DF3-41F556D73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69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D142A47D-A766-4AD6-80E5-25BF49434C8B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942C187F-47F1-402E-8342-999AE54B1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5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indent="0" algn="l" rtl="0">
              <a:spcBef>
                <a:spcPts val="0"/>
              </a:spcBef>
              <a:buClr>
                <a:srgbClr val="898989"/>
              </a:buClr>
              <a:buFont typeface="Calibri"/>
              <a:buNone/>
              <a:defRPr sz="3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noProof="0" dirty="0">
                <a:sym typeface="Calibri"/>
              </a:rPr>
              <a:t>Click icon to add picture</a:t>
            </a:r>
            <a:endParaRPr noProof="0" dirty="0">
              <a:sym typeface="Calibri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4AB-C8DC-4E67-84F7-896D01C4A7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96624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261599" y="897763"/>
            <a:ext cx="2673299" cy="4862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4777-05FC-4932-8BC5-B9B5E27E82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33849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0156-1680-45D7-A4A1-5FC8A126D3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6541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3860"/>
            <a:ext cx="8229600" cy="2499153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>
          <a:xfrm>
            <a:off x="3221845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/>
          </p:nvPr>
        </p:nvSpPr>
        <p:spPr>
          <a:xfrm>
            <a:off x="5989320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7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439" y="5862921"/>
            <a:ext cx="3168736" cy="79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11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F94440C9-6242-40F7-9CF1-C9D06905EC2C}" type="datetimeFigureOut">
              <a:rPr lang="en-US" smtClean="0">
                <a:solidFill>
                  <a:srgbClr val="4A0D66"/>
                </a:solidFill>
              </a:rPr>
              <a:pPr defTabSz="914400"/>
              <a:t>9/21/2018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B66C323-42D3-49D5-B103-E3E78598AAAE}" type="slidenum">
              <a:rPr lang="en-US" smtClean="0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F94440C9-6242-40F7-9CF1-C9D06905EC2C}" type="datetimeFigureOut">
              <a:rPr lang="en-US" smtClean="0">
                <a:solidFill>
                  <a:srgbClr val="4A0D66"/>
                </a:solidFill>
              </a:rPr>
              <a:pPr defTabSz="914400"/>
              <a:t>9/21/2018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B66C323-42D3-49D5-B103-E3E78598AAAE}" type="slidenum">
              <a:rPr lang="en-US" smtClean="0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1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Shape 8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Shape 9"/>
          <p:cNvSpPr txBox="1">
            <a:spLocks noGrp="1"/>
          </p:cNvSpPr>
          <p:nvPr>
            <p:ph type="sldNum" idx="12"/>
          </p:nvPr>
        </p:nvSpPr>
        <p:spPr bwMode="auto">
          <a:xfrm>
            <a:off x="6705600" y="64690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25000"/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  <a:sym typeface="Calibri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fld id="{29B0D90A-C987-4487-AE98-FECA9E2A7B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01054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32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u="none" kern="1200" baseline="0">
          <a:solidFill>
            <a:schemeClr val="bg1"/>
          </a:solidFill>
          <a:latin typeface="Houschka Alt Pro Extra Bol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6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fld id="{BF4AA033-AA75-2E48-BF84-94D984BF5717}" type="slidenum">
              <a:rPr lang="en-US" sz="900" kern="0">
                <a:solidFill>
                  <a:srgbClr val="FFFFFF"/>
                </a:solidFill>
                <a:cs typeface="Arial" panose="020B0604020202020204" pitchFamily="34" charset="0"/>
              </a:rPr>
              <a:pPr algn="r" defTabSz="914400"/>
              <a:t>‹#›</a:t>
            </a:fld>
            <a:endParaRPr lang="en-US" sz="900" kern="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4" y="6214215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61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9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u="none" kern="1200" baseline="0">
          <a:solidFill>
            <a:schemeClr val="bg1"/>
          </a:solidFill>
          <a:latin typeface="Houschka Alt Pro Extra Bol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6939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342900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3B40004-7D9D-4E30-ACDF-18246C0D64B8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8B623-6C50-4AAA-BD76-EC99745C2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3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818" y="516219"/>
            <a:ext cx="6515100" cy="642938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Myriad Pro"/>
                <a:cs typeface="Calibri" panose="020F0502020204030204" pitchFamily="34" charset="0"/>
              </a:rPr>
              <a:t>Highlighting Effective Practices in Assessing Setting Compliance:  </a:t>
            </a:r>
            <a:br>
              <a:rPr lang="en-US" sz="2400" dirty="0">
                <a:latin typeface="Myriad Pro"/>
                <a:cs typeface="Calibri" panose="020F0502020204030204" pitchFamily="34" charset="0"/>
              </a:rPr>
            </a:br>
            <a:r>
              <a:rPr lang="en-US" sz="2400" i="1" dirty="0">
                <a:latin typeface="Myriad Pro"/>
                <a:cs typeface="Calibri" panose="020F0502020204030204" pitchFamily="34" charset="0"/>
              </a:rPr>
              <a:t>State Examples</a:t>
            </a:r>
          </a:p>
        </p:txBody>
      </p:sp>
      <p:graphicFrame>
        <p:nvGraphicFramePr>
          <p:cNvPr id="4" name="Content Placeholder 3" descr="Clear list of all relevant state standards reviewed in the systemic assessment, including titles, codes/citations, and links&#10;&#10;Detailed analysis/justification of state’s determination of compliance&#10;&#10;Detailed remediation required, action steps and timeline&#10;" title="Highlighting Effective Practices in Systemic Assessment &amp; Remediation: State Examples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1744185"/>
              </p:ext>
            </p:extLst>
          </p:nvPr>
        </p:nvGraphicFramePr>
        <p:xfrm>
          <a:off x="249205" y="1571626"/>
          <a:ext cx="8696325" cy="5057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7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Effective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 Practice/Strategy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State Examples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405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</a:rPr>
                        <a:t>Provides clear, easy</a:t>
                      </a:r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 to understand listing</a:t>
                      </a:r>
                      <a:r>
                        <a:rPr lang="en-US" sz="1800" b="1" dirty="0">
                          <a:latin typeface="Calibri" panose="020F0502020204030204" pitchFamily="34" charset="0"/>
                        </a:rPr>
                        <a:t> of all HCBS authorities</a:t>
                      </a:r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 and categories of settings across state.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</a:rPr>
                        <a:t>Iowa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05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</a:rPr>
                        <a:t>Developed</a:t>
                      </a:r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 unique comprehensive assessment tools based on type of setting and target respondent.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Oregon</a:t>
                      </a:r>
                    </a:p>
                    <a:p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South Carolina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16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</a:rPr>
                        <a:t>Clearly laid out the specific details</a:t>
                      </a:r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 of the state’s approach to the assessment process (including sample sizes). Also discussed how the state addressed any non-respondents.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Arkansas</a:t>
                      </a:r>
                    </a:p>
                    <a:p>
                      <a:pPr marL="0" lvl="1" indent="0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Oregon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</a:rPr>
                        <a:t>Summarized</a:t>
                      </a:r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 assessment results in a digestible manner (based on the main requirements of the rule and additional provider-owned and controlled setting criteria) so as to inform state’s strategy on remediation.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Iowa</a:t>
                      </a:r>
                    </a:p>
                    <a:p>
                      <a:pPr marL="0" lvl="1" indent="0"/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South Dakota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</a:rPr>
                        <a:t>Framed the assessment</a:t>
                      </a:r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 process as an opportunity for setting reflection, presuming there was room for improvement throughout the system.  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New Hampshire</a:t>
                      </a:r>
                    </a:p>
                    <a:p>
                      <a:pPr marL="0" lvl="1" indent="0"/>
                      <a:r>
                        <a:rPr lang="en-US" sz="1800" b="1" baseline="0" dirty="0">
                          <a:latin typeface="Calibri" panose="020F0502020204030204" pitchFamily="34" charset="0"/>
                        </a:rPr>
                        <a:t>Tennessee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18162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1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2" y="523857"/>
            <a:ext cx="6515100" cy="642938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Myriad Pro"/>
                <a:cs typeface="Calibri" panose="020F0502020204030204" pitchFamily="34" charset="0"/>
              </a:rPr>
              <a:t>Highlighting Effective Practices in Validating Setting Compliance:  </a:t>
            </a:r>
            <a:br>
              <a:rPr lang="en-US" sz="2400" dirty="0">
                <a:latin typeface="Myriad Pro"/>
                <a:cs typeface="Calibri" panose="020F0502020204030204" pitchFamily="34" charset="0"/>
              </a:rPr>
            </a:br>
            <a:r>
              <a:rPr lang="en-US" sz="2400" i="1" dirty="0">
                <a:latin typeface="Myriad Pro"/>
                <a:cs typeface="Calibri" panose="020F0502020204030204" pitchFamily="34" charset="0"/>
              </a:rPr>
              <a:t>State Examples</a:t>
            </a:r>
          </a:p>
        </p:txBody>
      </p:sp>
      <p:graphicFrame>
        <p:nvGraphicFramePr>
          <p:cNvPr id="4" name="Content Placeholder 3" descr="Clear list of all relevant state standards reviewed in the systemic assessment, including titles, codes/citations, and links&#10;&#10;Detailed analysis/justification of state’s determination of compliance&#10;&#10;Detailed remediation required, action steps and timeline&#10;" title="Highlighting Effective Practices in Systemic Assessment &amp; Remediation: State Examples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589954"/>
              </p:ext>
            </p:extLst>
          </p:nvPr>
        </p:nvGraphicFramePr>
        <p:xfrm>
          <a:off x="562669" y="1739707"/>
          <a:ext cx="8399666" cy="499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Effective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Practice/Strategy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Examples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outlines multiple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validation strategies that addressed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concerns</a:t>
                      </a:r>
                      <a:r>
                        <a:rPr lang="en-US" sz="1600" b="1" baseline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and assured all settings were appropriately verified. </a:t>
                      </a:r>
                      <a:r>
                        <a:rPr lang="en-US" sz="1600" b="1" dirty="0">
                          <a:latin typeface="Calibri" panose="020F0502020204030204" pitchFamily="34" charset="0"/>
                        </a:rPr>
                        <a:t>Validation process included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multiple perspectives, including consumers/beneficiaries, in the process.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District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of Columbia</a:t>
                      </a:r>
                    </a:p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Tennessee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Implemented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sophisticated electronic/online survey tools to collect data from majority of beneficiaries of HCBS system, allowing access to the data and connecting the data back to individual settings/providers to inform necessary remediation steps.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Colorado; North Carolina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051531885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Conducted 100% onsite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visits of settings, relying on existing state infrastructure or creating new process/vehicle.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Multiple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States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25007380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relied on existing state infrastructure, but laid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out solid, comprehensive plan for training key professionals (case managers, auditing team) to assure implementation of the rule with fidelity.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Delaware</a:t>
                      </a:r>
                    </a:p>
                    <a:p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Tennessee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used effective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independent vehicles for validating results and/or relied on the evaluative activities of other federally-funded DD/aging networks.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Michigan; Utah; New Hampshire; Kentucky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clearly differentiated and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explained any differences in the validation processes across systems/Medicaid HCBS authorities.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Connecticut</a:t>
                      </a:r>
                    </a:p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Indiana</a:t>
                      </a:r>
                      <a:br>
                        <a:rPr lang="en-US" sz="1600" b="1" dirty="0">
                          <a:latin typeface="Calibri" panose="020F0502020204030204" pitchFamily="34" charset="0"/>
                        </a:rPr>
                      </a:b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056999"/>
      </p:ext>
    </p:extLst>
  </p:cSld>
  <p:clrMapOvr>
    <a:masterClrMapping/>
  </p:clrMapOvr>
</p:sld>
</file>

<file path=ppt/theme/theme1.xml><?xml version="1.0" encoding="utf-8"?>
<a:theme xmlns:a="http://schemas.openxmlformats.org/drawingml/2006/main" name="Draft STP Power Point for Ralph and Dianne 4 11 2016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zheimer's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155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over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9069</TotalTime>
  <Words>344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Houschka Alt Pro Extra Bold</vt:lpstr>
      <vt:lpstr>Houschka Alt Pro ExtraBold</vt:lpstr>
      <vt:lpstr>Houschka Alt Pro Medium</vt:lpstr>
      <vt:lpstr>Myriad Pro</vt:lpstr>
      <vt:lpstr>PT Sans</vt:lpstr>
      <vt:lpstr>Times New Roman</vt:lpstr>
      <vt:lpstr>Draft STP Power Point for Ralph and Dianne 4 11 2016</vt:lpstr>
      <vt:lpstr>Alzheimer's</vt:lpstr>
      <vt:lpstr>White Background</vt:lpstr>
      <vt:lpstr>1_Cover</vt:lpstr>
      <vt:lpstr>2_Office Theme</vt:lpstr>
      <vt:lpstr>Highlighting Effective Practices in Assessing Setting Compliance:   State Examples</vt:lpstr>
      <vt:lpstr>Highlighting Effective Practices in Validating Setting Compliance:   State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Practices in Assessing Setting Compliance: State Examples</dc:title>
  <dc:creator>John Predmore</dc:creator>
  <cp:lastModifiedBy>Tyler Matney</cp:lastModifiedBy>
  <cp:revision>253</cp:revision>
  <cp:lastPrinted>2016-07-21T12:55:24Z</cp:lastPrinted>
  <dcterms:created xsi:type="dcterms:W3CDTF">2013-01-31T18:22:30Z</dcterms:created>
  <dcterms:modified xsi:type="dcterms:W3CDTF">2018-09-21T12:56:03Z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