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6" r:id="rId2"/>
  </p:sldMasterIdLst>
  <p:notesMasterIdLst>
    <p:notesMasterId r:id="rId8"/>
  </p:notesMasterIdLst>
  <p:handoutMasterIdLst>
    <p:handoutMasterId r:id="rId9"/>
  </p:handoutMasterIdLst>
  <p:sldIdLst>
    <p:sldId id="300" r:id="rId3"/>
    <p:sldId id="411" r:id="rId4"/>
    <p:sldId id="412" r:id="rId5"/>
    <p:sldId id="414" r:id="rId6"/>
    <p:sldId id="416" r:id="rId7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88" y="66"/>
      </p:cViewPr>
      <p:guideLst>
        <p:guide orient="horz" pos="2957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7FF18F-8093-4CB3-AF19-A46005B603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058" cy="469583"/>
          </a:xfrm>
          <a:prstGeom prst="rect">
            <a:avLst/>
          </a:prstGeom>
        </p:spPr>
        <p:txBody>
          <a:bodyPr vert="horz" lIns="91631" tIns="45816" rIns="91631" bIns="458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52BE5-5B81-40C2-807E-B9BA0663C8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824" y="1"/>
            <a:ext cx="3078058" cy="469583"/>
          </a:xfrm>
          <a:prstGeom prst="rect">
            <a:avLst/>
          </a:prstGeom>
        </p:spPr>
        <p:txBody>
          <a:bodyPr vert="horz" wrap="square" lIns="91631" tIns="45816" rIns="91631" bIns="458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9A51DB7-7104-4724-9BE6-3FA53FFE8FCF}" type="datetimeFigureOut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EB5FF7-D11F-4C3B-B066-25F96C25CB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301"/>
            <a:ext cx="3078058" cy="469583"/>
          </a:xfrm>
          <a:prstGeom prst="rect">
            <a:avLst/>
          </a:prstGeom>
        </p:spPr>
        <p:txBody>
          <a:bodyPr vert="horz" lIns="91631" tIns="45816" rIns="91631" bIns="458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D7F74-4507-4BD2-A4E8-AC84EF228B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824" y="8917301"/>
            <a:ext cx="3078058" cy="469583"/>
          </a:xfrm>
          <a:prstGeom prst="rect">
            <a:avLst/>
          </a:prstGeom>
        </p:spPr>
        <p:txBody>
          <a:bodyPr vert="horz" wrap="square" lIns="91631" tIns="45816" rIns="91631" bIns="458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098129-78AC-4A57-ACCB-109BB5653B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41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3191E7-8195-43EA-BFB8-346DA69DA5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058" cy="469583"/>
          </a:xfrm>
          <a:prstGeom prst="rect">
            <a:avLst/>
          </a:prstGeom>
        </p:spPr>
        <p:txBody>
          <a:bodyPr vert="horz" lIns="93377" tIns="46689" rIns="93377" bIns="466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D8F211-D509-423B-B1B2-0DF2E1E5AA7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2824" y="1"/>
            <a:ext cx="3078058" cy="469583"/>
          </a:xfrm>
          <a:prstGeom prst="rect">
            <a:avLst/>
          </a:prstGeom>
        </p:spPr>
        <p:txBody>
          <a:bodyPr vert="horz" wrap="square" lIns="93377" tIns="46689" rIns="93377" bIns="466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283375-9911-4C90-B1B0-D06BA320E9BC}" type="datetimeFigureOut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2B34B2F-B335-4F29-8099-BF04BAAA98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77" tIns="46689" rIns="93377" bIns="466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3846D8-298A-4458-9D98-088D19A55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567" y="4460242"/>
            <a:ext cx="5681343" cy="4224655"/>
          </a:xfrm>
          <a:prstGeom prst="rect">
            <a:avLst/>
          </a:prstGeom>
        </p:spPr>
        <p:txBody>
          <a:bodyPr vert="horz" lIns="93377" tIns="46689" rIns="93377" bIns="466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7AA26-9F65-41F8-B192-71FADD96D6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7301"/>
            <a:ext cx="3078058" cy="469583"/>
          </a:xfrm>
          <a:prstGeom prst="rect">
            <a:avLst/>
          </a:prstGeom>
        </p:spPr>
        <p:txBody>
          <a:bodyPr vert="horz" lIns="93377" tIns="46689" rIns="93377" bIns="466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2D148-2A32-472C-837C-B0954FB562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2824" y="8917301"/>
            <a:ext cx="3078058" cy="469583"/>
          </a:xfrm>
          <a:prstGeom prst="rect">
            <a:avLst/>
          </a:prstGeom>
        </p:spPr>
        <p:txBody>
          <a:bodyPr vert="horz" wrap="square" lIns="93377" tIns="46689" rIns="93377" bIns="466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A4CFB4-4E90-40D2-8FF8-EB2E466BC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363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3A772563-0F42-47BA-9E4C-F403A7EAD2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9098AB9-932F-49B5-9199-8F45971B56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1CB9971-C860-48EC-B27C-9180E1576A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51548" indent="-2882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7575" indent="-23087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22516" indent="-23087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85864" indent="-23087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44435" indent="-2308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003007" indent="-2308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61579" indent="-2308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20150" indent="-2308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FF28D96-A4AB-4F69-8BC5-042327C94606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726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>
            <a:extLst>
              <a:ext uri="{FF2B5EF4-FFF2-40B4-BE49-F238E27FC236}">
                <a16:creationId xmlns:a16="http://schemas.microsoft.com/office/drawing/2014/main" id="{F28FBF0D-7E15-4618-8F87-D0DC205D38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>
            <a:extLst>
              <a:ext uri="{FF2B5EF4-FFF2-40B4-BE49-F238E27FC236}">
                <a16:creationId xmlns:a16="http://schemas.microsoft.com/office/drawing/2014/main" id="{72D0223A-7CCA-4DC7-96F2-04D6CC3016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4148" name="Slide Number Placeholder 3">
            <a:extLst>
              <a:ext uri="{FF2B5EF4-FFF2-40B4-BE49-F238E27FC236}">
                <a16:creationId xmlns:a16="http://schemas.microsoft.com/office/drawing/2014/main" id="{0081831A-B6D6-4613-B37E-C6FEA84A6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5179" indent="-286607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6429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5001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63572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8D501C6-6B9C-4392-8625-88651D91AACF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89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>
            <a:extLst>
              <a:ext uri="{FF2B5EF4-FFF2-40B4-BE49-F238E27FC236}">
                <a16:creationId xmlns:a16="http://schemas.microsoft.com/office/drawing/2014/main" id="{AFECB0FE-2985-4D85-83B7-FF20C15996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>
            <a:extLst>
              <a:ext uri="{FF2B5EF4-FFF2-40B4-BE49-F238E27FC236}">
                <a16:creationId xmlns:a16="http://schemas.microsoft.com/office/drawing/2014/main" id="{8D8A730F-1D94-4894-8026-D122ED4DE7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6196" name="Slide Number Placeholder 3">
            <a:extLst>
              <a:ext uri="{FF2B5EF4-FFF2-40B4-BE49-F238E27FC236}">
                <a16:creationId xmlns:a16="http://schemas.microsoft.com/office/drawing/2014/main" id="{5CE6C44E-77FA-4C2D-ABF6-B1ABF9500B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5179" indent="-286607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6429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5001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63572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D2B25A3-94EA-4ADC-8472-01279EA4E6F9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24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>
            <a:extLst>
              <a:ext uri="{FF2B5EF4-FFF2-40B4-BE49-F238E27FC236}">
                <a16:creationId xmlns:a16="http://schemas.microsoft.com/office/drawing/2014/main" id="{B1020864-4703-482D-AD0D-1726CAA675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>
            <a:extLst>
              <a:ext uri="{FF2B5EF4-FFF2-40B4-BE49-F238E27FC236}">
                <a16:creationId xmlns:a16="http://schemas.microsoft.com/office/drawing/2014/main" id="{8F6F5FF2-093D-4BC9-9214-F1D12617F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8244" name="Slide Number Placeholder 3">
            <a:extLst>
              <a:ext uri="{FF2B5EF4-FFF2-40B4-BE49-F238E27FC236}">
                <a16:creationId xmlns:a16="http://schemas.microsoft.com/office/drawing/2014/main" id="{DA6A38D4-6ED1-4AF2-92E7-A91BFC91B3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5179" indent="-286607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6429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5001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63572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83C2CA6-1254-4E70-ADAF-792BE04774A2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18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>
            <a:extLst>
              <a:ext uri="{FF2B5EF4-FFF2-40B4-BE49-F238E27FC236}">
                <a16:creationId xmlns:a16="http://schemas.microsoft.com/office/drawing/2014/main" id="{F61AC7FD-373B-4A95-8420-69997FB021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>
            <a:extLst>
              <a:ext uri="{FF2B5EF4-FFF2-40B4-BE49-F238E27FC236}">
                <a16:creationId xmlns:a16="http://schemas.microsoft.com/office/drawing/2014/main" id="{E6E08208-B498-414A-A65B-32E7B1A6F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2340" name="Slide Number Placeholder 3">
            <a:extLst>
              <a:ext uri="{FF2B5EF4-FFF2-40B4-BE49-F238E27FC236}">
                <a16:creationId xmlns:a16="http://schemas.microsoft.com/office/drawing/2014/main" id="{3B9215B8-7E34-436D-B30C-2F475D8D48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5179" indent="-286607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6429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5001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63572" indent="-229286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E447813-03C7-4290-B1F2-A2725ED92E79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1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GettyImages_116377250.jpg">
            <a:extLst>
              <a:ext uri="{FF2B5EF4-FFF2-40B4-BE49-F238E27FC236}">
                <a16:creationId xmlns:a16="http://schemas.microsoft.com/office/drawing/2014/main" id="{4B7F2E4C-0C96-4CB6-92DD-DB98A5E88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11F617-F38B-4B75-BBC0-48A871D45F01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4BC7FF-8B6E-405A-B2A0-884AEB89594A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271ED2-8CA4-4012-BC08-641F13E1D77B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49DF085F-EDC3-4B3E-BA8E-990B4F3894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 marL="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 lang="en-US" sz="2200" smtClean="0"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15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49A64-4B91-48AA-9D9E-E240B45C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67B825E-2EE2-43F6-B83C-AF184224A74A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602A5-E528-4270-8010-0E473BE2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DB826-F5EC-4C00-A3DF-D4004214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494E6A95-D18A-464F-A15F-2991A1A684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61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8DFC-36FE-406F-BB01-32C54480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7262BD8-67E5-4B69-A5E1-E0710E89CFB6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F5AE2-A403-4221-890F-4FBBAD38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3501D-4BB5-4719-8A14-221C27AF7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0C9B66F9-58DB-4CFB-9478-A93C63CA7B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44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224C34-92CA-45A4-B117-C997438C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77F9D56-818C-4868-B404-05F0ED3BEF34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1EC0DB-3FBA-45CF-9890-E439146F9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F8C897-30D8-465D-86D6-EF4E5A8F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86FC8CBE-73B8-47B1-9606-F98C6EC0D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708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A49018-A366-4F82-B8C3-B09264A4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4F368D6-B007-4AC7-BBBC-7416C9D2B556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2F20AA-9470-4094-AE17-30A17F888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0E9926-83EE-4B65-AE11-FCE2E264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4B9D3F30-9482-4074-92D5-6451C86FC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39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6AC4D8E-8410-423A-ADE4-1824D5EE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66A7A46-0A7A-41C9-B7DB-0F83C34641AF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EE4BEA-D32D-4BE1-90EF-3388EBEE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E5CB696-07A9-404C-B82E-8136C95C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B2116533-AC23-4E0C-962B-42108AF84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42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30B173D-5F78-4FF0-A4AD-E98E960E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A0EFB3B-43CA-43FC-BE84-E988E5F7B363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954688-4DF1-4A58-89E1-A8616828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1B975E-9FAE-4C31-81D2-2E2B1B19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2AF492F0-55B7-4D4A-B0F3-84BD32589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19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DAC24C-9DBA-476D-A36E-E1D0FC82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A7FCCBD-A96A-46C8-AB76-24B34C1DFD64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637771-6BDF-4B9A-8ADB-234D6594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F7DCA-947A-4936-83A8-D692797D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C1A6DA6A-3148-48FD-AA2F-0C6615131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477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4F3024-A7CD-4A16-923F-29EA3266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2B720E3-4EFA-4A1E-99DA-8BF101217F42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4B6179-B021-429A-98A0-93E9C411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126C1D-5926-473D-8073-40DA8A34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EE2E035A-78E6-4B1E-B559-1BC2E0555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819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F877F-20A1-4C37-BC55-3995C100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5FA0847-7241-4285-8ADC-30743FA2E9B2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C1FA3-620A-49F0-9937-2970E6E2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5E57F-E3CF-4573-811A-76443C7B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0BA4427B-73D6-435C-9213-35584439A6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0344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B4A10-2835-4891-899F-85CC9DA4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CF2A466-449C-4488-8FA1-DEA167FF5EA7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F2B45-47A5-47DE-9C98-F886329E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63F89-6641-4E5A-BB5E-74E6BB5C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6A15D84B-C641-433E-95A0-C441022C8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62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42-19733431.jpg">
            <a:extLst>
              <a:ext uri="{FF2B5EF4-FFF2-40B4-BE49-F238E27FC236}">
                <a16:creationId xmlns:a16="http://schemas.microsoft.com/office/drawing/2014/main" id="{09287BA7-4D0E-4398-974C-D29C0054C8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350"/>
            <a:ext cx="9145588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87FE6E5-391E-4C9E-ABA9-F264722B1A28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9E2A6D-07D9-4CAC-9000-61BCD8C63DA6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A29CF9-61A0-425A-B8B9-C38CC243918D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5A224B32-121B-47D5-8BDC-C531989E9A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9725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337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tru_logo_4cp_pos_noTM.png">
            <a:extLst>
              <a:ext uri="{FF2B5EF4-FFF2-40B4-BE49-F238E27FC236}">
                <a16:creationId xmlns:a16="http://schemas.microsoft.com/office/drawing/2014/main" id="{C75AC61D-50E7-4AC5-81F0-7C670CD843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59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044F0F1-72EE-4999-932F-3F6685C8D5E9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048914-57C0-4591-A1A9-783EE9EB3AFD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D73AF-2723-4171-9658-B55BC721C02C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15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4800600"/>
          </a:xfrm>
        </p:spPr>
        <p:txBody>
          <a:bodyPr/>
          <a:lstStyle>
            <a:lvl1pPr>
              <a:buClr>
                <a:schemeClr val="tx2"/>
              </a:buClr>
              <a:defRPr>
                <a:latin typeface="+mn-lt"/>
                <a:cs typeface="Arial"/>
              </a:defRPr>
            </a:lvl1pPr>
            <a:lvl2pPr>
              <a:buClr>
                <a:schemeClr val="tx2"/>
              </a:buClr>
              <a:defRPr>
                <a:latin typeface="+mn-lt"/>
                <a:cs typeface="Arial"/>
              </a:defRPr>
            </a:lvl2pPr>
            <a:lvl3pPr>
              <a:buClr>
                <a:schemeClr val="tx2"/>
              </a:buClr>
              <a:defRPr>
                <a:latin typeface="+mn-lt"/>
                <a:cs typeface="Arial"/>
              </a:defRPr>
            </a:lvl3pPr>
            <a:lvl4pPr>
              <a:buClr>
                <a:schemeClr val="tx2"/>
              </a:buClr>
              <a:defRPr>
                <a:latin typeface="+mn-lt"/>
                <a:cs typeface="Arial"/>
              </a:defRPr>
            </a:lvl4pPr>
            <a:lvl5pPr>
              <a:buClr>
                <a:schemeClr val="tx2"/>
              </a:buClr>
              <a:defRPr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A57B30-E144-48CA-837C-85BB32CA24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CC2B6-CF8D-4814-8F24-DCBA0AE3D6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35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F41CF42-E254-4595-B1E4-920057AAC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857DB-B192-45B7-BB60-AA96025C0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or Content,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79BEB7-34C3-4D31-A1F1-276ACB284BA3}"/>
              </a:ext>
            </a:extLst>
          </p:cNvPr>
          <p:cNvSpPr/>
          <p:nvPr userDrawn="1"/>
        </p:nvSpPr>
        <p:spPr>
          <a:xfrm>
            <a:off x="0" y="0"/>
            <a:ext cx="2590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D29D5A3-EE60-4672-B530-2DD3D9F214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775D92-86ED-4717-8BC9-5CAF19415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27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8006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4A8537-A8E7-4003-B898-84BD88EE1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A5A28-D903-4421-A67D-A588807B1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1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48006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48006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C038C6-0ACD-4CC4-9B9B-D22E61F3389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B2FFD-7CEC-476B-B981-011FE40F7C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33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7E364-F53D-4E3C-BCE0-DDA072F4F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9ECD389-C9FD-4D2A-9EAA-BB4DA6AAE5AB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3FC8D-ED7C-4C1F-8B5D-9A892BDB1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D77F8-5EC0-47B8-B914-9969C33B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7CF417D8-0BDA-43FD-9F0D-8FE43362A0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46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062D7A9-548A-4CC1-848B-D236A51D6F2C}"/>
              </a:ext>
            </a:extLst>
          </p:cNvPr>
          <p:cNvSpPr/>
          <p:nvPr/>
        </p:nvSpPr>
        <p:spPr>
          <a:xfrm>
            <a:off x="8686800" y="6400800"/>
            <a:ext cx="4572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159CCA9-4C5E-47DC-AA39-05915E764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62000" y="1143000"/>
            <a:ext cx="7924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21AA5-16CB-40E9-B11E-E8E06E607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5334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D99492C-38F9-41EF-A867-C0A57FC35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10" descr="tru_logo_4cp_pos_noTM.png">
            <a:extLst>
              <a:ext uri="{FF2B5EF4-FFF2-40B4-BE49-F238E27FC236}">
                <a16:creationId xmlns:a16="http://schemas.microsoft.com/office/drawing/2014/main" id="{A2447C0E-30F9-482C-A7B6-2B4720F5650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207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" name="Group 14">
            <a:extLst>
              <a:ext uri="{FF2B5EF4-FFF2-40B4-BE49-F238E27FC236}">
                <a16:creationId xmlns:a16="http://schemas.microsoft.com/office/drawing/2014/main" id="{48710E61-265E-4CF9-B2A2-6DD271AFF00A}"/>
              </a:ext>
            </a:extLst>
          </p:cNvPr>
          <p:cNvGrpSpPr>
            <a:grpSpLocks/>
          </p:cNvGrpSpPr>
          <p:nvPr/>
        </p:nvGrpSpPr>
        <p:grpSpPr bwMode="auto">
          <a:xfrm>
            <a:off x="0" y="187325"/>
            <a:ext cx="609600" cy="484188"/>
            <a:chOff x="0" y="187960"/>
            <a:chExt cx="609600" cy="4837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2157362-5C2E-4DD5-9B9B-58002F0BE531}"/>
                </a:ext>
              </a:extLst>
            </p:cNvPr>
            <p:cNvSpPr/>
            <p:nvPr userDrawn="1"/>
          </p:nvSpPr>
          <p:spPr>
            <a:xfrm>
              <a:off x="0" y="187960"/>
              <a:ext cx="304800" cy="1522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E7BD7E-9EBE-4FBE-90A4-4DC412BE159F}"/>
                </a:ext>
              </a:extLst>
            </p:cNvPr>
            <p:cNvSpPr/>
            <p:nvPr userDrawn="1"/>
          </p:nvSpPr>
          <p:spPr>
            <a:xfrm>
              <a:off x="0" y="351309"/>
              <a:ext cx="609600" cy="1522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403BCE3-1C94-4DC3-81DB-B44F629D8319}"/>
                </a:ext>
              </a:extLst>
            </p:cNvPr>
            <p:cNvSpPr/>
            <p:nvPr userDrawn="1"/>
          </p:nvSpPr>
          <p:spPr>
            <a:xfrm>
              <a:off x="0" y="519414"/>
              <a:ext cx="457200" cy="15224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1031" name="TextBox 16">
            <a:extLst>
              <a:ext uri="{FF2B5EF4-FFF2-40B4-BE49-F238E27FC236}">
                <a16:creationId xmlns:a16="http://schemas.microsoft.com/office/drawing/2014/main" id="{12A45145-DFE8-4BE0-86AB-79ADDD68BB0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24031" y="5439569"/>
            <a:ext cx="17668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>
                <a:sym typeface="Symbol" charset="0"/>
              </a:rPr>
              <a:t>2012 Truven Health Analytics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1" r:id="rId1"/>
    <p:sldLayoutId id="2147485432" r:id="rId2"/>
    <p:sldLayoutId id="2147485433" r:id="rId3"/>
    <p:sldLayoutId id="2147485427" r:id="rId4"/>
    <p:sldLayoutId id="2147485428" r:id="rId5"/>
    <p:sldLayoutId id="2147485434" r:id="rId6"/>
    <p:sldLayoutId id="2147485429" r:id="rId7"/>
    <p:sldLayoutId id="2147485430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66D613E-05E9-43A1-8911-594DECDC31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1F8BFFB-0C23-4B45-93AA-4CA4E3D220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66938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85272-836F-4C75-B667-B3ACAE3AD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77F505D-E2FF-4E68-BCF7-230F54C4B122}" type="datetime1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EC00-10A8-4E8E-BCDF-552B0D07A0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CEA9C-29FF-43DF-AB96-4866B93E3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469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F868CF-DEAF-43B5-BCB2-B219A1536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5" r:id="rId1"/>
    <p:sldLayoutId id="2147485436" r:id="rId2"/>
    <p:sldLayoutId id="2147485437" r:id="rId3"/>
    <p:sldLayoutId id="2147485438" r:id="rId4"/>
    <p:sldLayoutId id="2147485439" r:id="rId5"/>
    <p:sldLayoutId id="2147485440" r:id="rId6"/>
    <p:sldLayoutId id="2147485441" r:id="rId7"/>
    <p:sldLayoutId id="2147485442" r:id="rId8"/>
    <p:sldLayoutId id="2147485443" r:id="rId9"/>
    <p:sldLayoutId id="2147485444" r:id="rId10"/>
    <p:sldLayoutId id="214748544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cbs@cms.hhs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medicaid.gov/medicaid/hcbs/training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/hcbs/training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/hcbs/guidance/settings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medicaid.gov/medicaid/hcbs/transition-plan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uad.org/hcbs-conference/2017-hcbs-conference-materia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nasuad.org/sites/nasuad/files/Final%20HCBS%20Intensive.pdf" TargetMode="External"/><Relationship Id="rId4" Type="http://schemas.openxmlformats.org/officeDocument/2006/relationships/hyperlink" Target="http://www.nasuad.org/sites/nasuad/files/HCBS%20Final%20Rul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The Centers for Medicare and Medicaid Services Logo.">
            <a:extLst>
              <a:ext uri="{FF2B5EF4-FFF2-40B4-BE49-F238E27FC236}">
                <a16:creationId xmlns:a16="http://schemas.microsoft.com/office/drawing/2014/main" id="{1352F645-7B23-43B2-BF17-7B39F760A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639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>
            <a:extLst>
              <a:ext uri="{FF2B5EF4-FFF2-40B4-BE49-F238E27FC236}">
                <a16:creationId xmlns:a16="http://schemas.microsoft.com/office/drawing/2014/main" id="{A892A047-1C0C-4CF7-9497-AAB6BA657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700" y="1219200"/>
            <a:ext cx="8874125" cy="1470025"/>
          </a:xfrm>
        </p:spPr>
        <p:txBody>
          <a:bodyPr/>
          <a:lstStyle/>
          <a:p>
            <a:r>
              <a:rPr lang="en-US" altLang="en-US" sz="3200" dirty="0">
                <a:solidFill>
                  <a:schemeClr val="tx2"/>
                </a:solidFill>
                <a:latin typeface="Myriad Pro" charset="0"/>
              </a:rPr>
              <a:t>The Process for Final Approval: Remediation</a:t>
            </a:r>
          </a:p>
        </p:txBody>
      </p:sp>
      <p:sp>
        <p:nvSpPr>
          <p:cNvPr id="20487" name="Title 1">
            <a:extLst>
              <a:ext uri="{FF2B5EF4-FFF2-40B4-BE49-F238E27FC236}">
                <a16:creationId xmlns:a16="http://schemas.microsoft.com/office/drawing/2014/main" id="{3E3B6AD8-39C2-4710-A97E-6B1C8F046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3560763"/>
            <a:ext cx="6629400" cy="608013"/>
          </a:xfrm>
        </p:spPr>
        <p:txBody>
          <a:bodyPr anchor="ctr"/>
          <a:lstStyle/>
          <a:p>
            <a:pPr algn="l"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Division of Long-Term Services and Supports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Disabled and Elderly Health Programs Group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Center for Medicaid and CHIP Services</a:t>
            </a:r>
          </a:p>
          <a:p>
            <a:pPr algn="l"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Module </a:t>
            </a:r>
            <a:r>
              <a:rPr lang="en-US" altLang="en-US" b="1">
                <a:solidFill>
                  <a:schemeClr val="bg1"/>
                </a:solidFill>
              </a:rPr>
              <a:t>2 Links: </a:t>
            </a:r>
            <a:r>
              <a:rPr lang="en-US" b="1" dirty="0">
                <a:solidFill>
                  <a:schemeClr val="bg1"/>
                </a:solidFill>
              </a:rPr>
              <a:t>Remediation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pic>
        <p:nvPicPr>
          <p:cNvPr id="20484" name="Picture 6" descr="Image of a doctor's stethoscope">
            <a:extLst>
              <a:ext uri="{FF2B5EF4-FFF2-40B4-BE49-F238E27FC236}">
                <a16:creationId xmlns:a16="http://schemas.microsoft.com/office/drawing/2014/main" id="{8C1C5503-A41A-4966-B3AE-51F5B9DC4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3095625"/>
            <a:ext cx="15255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a doctor treating a child">
            <a:extLst>
              <a:ext uri="{FF2B5EF4-FFF2-40B4-BE49-F238E27FC236}">
                <a16:creationId xmlns:a16="http://schemas.microsoft.com/office/drawing/2014/main" id="{2241E609-EA19-46D6-96EC-26ADA4020F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4403725"/>
            <a:ext cx="15430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7" descr="a doctor writing a prescription">
            <a:extLst>
              <a:ext uri="{FF2B5EF4-FFF2-40B4-BE49-F238E27FC236}">
                <a16:creationId xmlns:a16="http://schemas.microsoft.com/office/drawing/2014/main" id="{A1728A5C-BE45-4D4E-BC2D-6712D7597F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5611813"/>
            <a:ext cx="1543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>
            <a:extLst>
              <a:ext uri="{FF2B5EF4-FFF2-40B4-BE49-F238E27FC236}">
                <a16:creationId xmlns:a16="http://schemas.microsoft.com/office/drawing/2014/main" id="{A0BAA159-CDF3-4F1B-8996-E4F17BAE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Resources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E102-B5E1-478F-AB4F-78FFECEFE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/>
              <a:t>Central Office Contact—Division of Long Term Services and </a:t>
            </a:r>
            <a:r>
              <a:rPr lang="en-US" b="1"/>
              <a:t>Supports: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>
                <a:hlinkClick r:id="rId3"/>
              </a:rPr>
              <a:t>hcbs@cms.hhs.gov</a:t>
            </a: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>
              <a:defRPr/>
            </a:pPr>
            <a:r>
              <a:rPr lang="en-US" b="1" dirty="0"/>
              <a:t>HCBS Training Series: </a:t>
            </a:r>
            <a:r>
              <a:rPr lang="en-US" dirty="0"/>
              <a:t>Webinars presented during SOTA calls are located in the link below (and see next slide):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hlinkClick r:id="rId4"/>
              </a:rPr>
              <a:t>https://www.medicaid.gov/medicaid/hcbs/training/index.html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33124" name="Slide Number Placeholder 3">
            <a:extLst>
              <a:ext uri="{FF2B5EF4-FFF2-40B4-BE49-F238E27FC236}">
                <a16:creationId xmlns:a16="http://schemas.microsoft.com/office/drawing/2014/main" id="{90E109F2-20CF-435C-86CF-B756D9245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F6304A-6BE9-420D-A1D4-4281705B6BBA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>
            <a:extLst>
              <a:ext uri="{FF2B5EF4-FFF2-40B4-BE49-F238E27FC236}">
                <a16:creationId xmlns:a16="http://schemas.microsoft.com/office/drawing/2014/main" id="{5D243192-5D04-4A94-9847-E3D8B074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Resources (2 of 4) 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927D293F-0222-47BD-A276-B2D208D26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343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b="1" u="sng" dirty="0"/>
              <a:t>HCBS Training:  </a:t>
            </a:r>
            <a:r>
              <a:rPr lang="en-US" altLang="en-US" u="sng" dirty="0">
                <a:hlinkClick r:id="rId3"/>
              </a:rPr>
              <a:t>https://www.medicaid.gov/medicaid/hcbs/training/index.html</a:t>
            </a:r>
            <a:endParaRPr lang="en-US" altLang="en-US" u="sng" dirty="0"/>
          </a:p>
          <a:p>
            <a:pPr>
              <a:defRPr/>
            </a:pPr>
            <a:r>
              <a:rPr lang="en-US" altLang="en-US" dirty="0"/>
              <a:t>Home and Community-Based Settings, Excluded Settings and the Heightened Scrutiny Process, November 2015</a:t>
            </a:r>
          </a:p>
          <a:p>
            <a:pPr>
              <a:defRPr/>
            </a:pPr>
            <a:r>
              <a:rPr lang="en-US" altLang="en-US" dirty="0"/>
              <a:t>Home and Community-Based Settings Requirements: Systemic and Site-Specific Assessments and Remediation, December 2015</a:t>
            </a:r>
          </a:p>
          <a:p>
            <a:pPr>
              <a:defRPr/>
            </a:pPr>
            <a:r>
              <a:rPr lang="en-US" altLang="en-US" dirty="0"/>
              <a:t>Monitoring of Compliance with the Home and Community-Based Settings Requirements, March 2016</a:t>
            </a:r>
          </a:p>
          <a:p>
            <a:pPr>
              <a:defRPr/>
            </a:pPr>
            <a:r>
              <a:rPr lang="en-US" altLang="en-US" dirty="0"/>
              <a:t>HCBS Rule &amp;Wandering/Exit-seeking: Part 1, July 2016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u="sng" dirty="0"/>
          </a:p>
        </p:txBody>
      </p:sp>
      <p:sp>
        <p:nvSpPr>
          <p:cNvPr id="135172" name="Slide Number Placeholder 3">
            <a:extLst>
              <a:ext uri="{FF2B5EF4-FFF2-40B4-BE49-F238E27FC236}">
                <a16:creationId xmlns:a16="http://schemas.microsoft.com/office/drawing/2014/main" id="{EF77C80D-78B8-4D1F-97E5-6EA102D9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FFCADC-B942-422E-A4EF-5CE644399B06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>
            <a:extLst>
              <a:ext uri="{FF2B5EF4-FFF2-40B4-BE49-F238E27FC236}">
                <a16:creationId xmlns:a16="http://schemas.microsoft.com/office/drawing/2014/main" id="{A58F8926-D77E-4DF2-B821-7A1FB4297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163" y="304800"/>
            <a:ext cx="8686801" cy="1143000"/>
          </a:xfrm>
        </p:spPr>
        <p:txBody>
          <a:bodyPr/>
          <a:lstStyle/>
          <a:p>
            <a:r>
              <a:rPr lang="en-US" altLang="en-US" sz="3200" dirty="0"/>
              <a:t>Resources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2B2A9-757B-4CB6-8399-E8B01EE1C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u="sng" dirty="0"/>
              <a:t>HCBS Guidance/HCBS Settings:</a:t>
            </a:r>
          </a:p>
          <a:p>
            <a:pPr marL="0" indent="0">
              <a:buNone/>
              <a:defRPr/>
            </a:pPr>
            <a:r>
              <a:rPr lang="en-US" dirty="0">
                <a:hlinkClick r:id="rId3"/>
              </a:rPr>
              <a:t>https://www.medicaid.gov/medicaid/hcbs/guidance/settings/index.html</a:t>
            </a:r>
            <a:endParaRPr lang="en-US" dirty="0"/>
          </a:p>
          <a:p>
            <a:pPr marL="512763" indent="-279400">
              <a:defRPr/>
            </a:pPr>
            <a:r>
              <a:rPr lang="en-US" dirty="0"/>
              <a:t>Exploratory Questions that May Assist States in the Assessment of: Residential Settings and Non-Residential Settings</a:t>
            </a:r>
          </a:p>
          <a:p>
            <a:pPr marL="512763" indent="-279400">
              <a:defRPr/>
            </a:pPr>
            <a:r>
              <a:rPr lang="en-US" dirty="0"/>
              <a:t>Frequently Asked Questions Regarding the Heightened Scrutiny Review Process and Other Home and Community-Based Settings Information, June 2015</a:t>
            </a:r>
          </a:p>
          <a:p>
            <a:pPr marL="0" indent="0">
              <a:buNone/>
              <a:defRPr/>
            </a:pPr>
            <a:r>
              <a:rPr lang="en-US" altLang="en-US" b="1" u="sng" dirty="0"/>
              <a:t>Statewide Transition Plans: Table of STP  available documents:</a:t>
            </a:r>
            <a:endParaRPr lang="en-US" altLang="en-US" b="1" dirty="0"/>
          </a:p>
          <a:p>
            <a:pPr marL="0" indent="0">
              <a:buNone/>
              <a:defRPr/>
            </a:pPr>
            <a:r>
              <a:rPr lang="en-US" altLang="en-US" dirty="0">
                <a:hlinkClick r:id="rId4"/>
              </a:rPr>
              <a:t>https://www.medicaid.gov/medicaid/hcbs/transition-plan/index.html</a:t>
            </a: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137220" name="Slide Number Placeholder 3">
            <a:extLst>
              <a:ext uri="{FF2B5EF4-FFF2-40B4-BE49-F238E27FC236}">
                <a16:creationId xmlns:a16="http://schemas.microsoft.com/office/drawing/2014/main" id="{14D06B6E-0E13-4648-8F49-60018226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DA7CFF-5E7B-433F-A590-47DA7208A353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">
            <a:extLst>
              <a:ext uri="{FF2B5EF4-FFF2-40B4-BE49-F238E27FC236}">
                <a16:creationId xmlns:a16="http://schemas.microsoft.com/office/drawing/2014/main" id="{49189939-D233-4B2F-A2BD-A29AC39D2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Resource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83E96-CE06-4089-B97A-9A0ED1F73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u="sng" dirty="0"/>
              <a:t>August 2017 HCBS Conference Materials:</a:t>
            </a:r>
          </a:p>
          <a:p>
            <a:pPr marL="0" indent="0">
              <a:buNone/>
              <a:defRPr/>
            </a:pPr>
            <a:r>
              <a:rPr lang="en-US" dirty="0">
                <a:hlinkClick r:id="rId3"/>
              </a:rPr>
              <a:t>http://www.nasuad.org/hcbs-conference/2017-hcbs-conference-materials</a:t>
            </a:r>
            <a:endParaRPr lang="en-US" dirty="0"/>
          </a:p>
          <a:p>
            <a:pPr>
              <a:defRPr/>
            </a:pPr>
            <a:r>
              <a:rPr lang="en-US" dirty="0"/>
              <a:t>HCBS Final Rule: Current Issues and Future Direction</a:t>
            </a:r>
          </a:p>
          <a:p>
            <a:pPr marL="0" indent="0">
              <a:buNone/>
              <a:defRPr/>
            </a:pPr>
            <a:r>
              <a:rPr lang="en-US" dirty="0">
                <a:hlinkClick r:id="rId4"/>
              </a:rPr>
              <a:t>http://www.nasuad.org/sites/nasuad/files/HCBS%20Final%20Rule.pdf</a:t>
            </a:r>
            <a:endParaRPr lang="en-US" dirty="0"/>
          </a:p>
          <a:p>
            <a:pPr>
              <a:defRPr/>
            </a:pPr>
            <a:r>
              <a:rPr lang="en-US" dirty="0"/>
              <a:t>HCBS Final Rule: Where We Were, Where We Are Now &amp; the Path to Final Approval</a:t>
            </a:r>
          </a:p>
          <a:p>
            <a:pPr marL="0" indent="0">
              <a:buNone/>
              <a:defRPr/>
            </a:pPr>
            <a:r>
              <a:rPr lang="en-US" dirty="0">
                <a:hlinkClick r:id="rId5"/>
              </a:rPr>
              <a:t>http://www.nasuad.org/sites/nasuad/files/Final%20HCBS%20Intensive.pdf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41316" name="Slide Number Placeholder 3">
            <a:extLst>
              <a:ext uri="{FF2B5EF4-FFF2-40B4-BE49-F238E27FC236}">
                <a16:creationId xmlns:a16="http://schemas.microsoft.com/office/drawing/2014/main" id="{72E346B7-245A-4E68-8C50-2103FB20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3F12AF-2744-4C7C-8DD6-0FF216D57780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uvenHealth_FinalExternal">
  <a:themeElements>
    <a:clrScheme name="TruvenHealth">
      <a:dk1>
        <a:srgbClr val="25282A"/>
      </a:dk1>
      <a:lt1>
        <a:sysClr val="window" lastClr="FFFFFF"/>
      </a:lt1>
      <a:dk2>
        <a:srgbClr val="0C55C5"/>
      </a:dk2>
      <a:lt2>
        <a:srgbClr val="FFFFFF"/>
      </a:lt2>
      <a:accent1>
        <a:srgbClr val="0C55C5"/>
      </a:accent1>
      <a:accent2>
        <a:srgbClr val="49007A"/>
      </a:accent2>
      <a:accent3>
        <a:srgbClr val="230078"/>
      </a:accent3>
      <a:accent4>
        <a:srgbClr val="6EA8E3"/>
      </a:accent4>
      <a:accent5>
        <a:srgbClr val="9E69BC"/>
      </a:accent5>
      <a:accent6>
        <a:srgbClr val="8466BC"/>
      </a:accent6>
      <a:hlink>
        <a:srgbClr val="1A2362"/>
      </a:hlink>
      <a:folHlink>
        <a:srgbClr val="25282A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spcBef>
            <a:spcPts val="600"/>
          </a:spcBef>
          <a:spcAft>
            <a:spcPts val="600"/>
          </a:spcAft>
          <a:buClr>
            <a:schemeClr val="tx2"/>
          </a:buClr>
          <a:buFont typeface="Wingdings" charset="2"/>
          <a:buChar char="§"/>
          <a:defRPr sz="2000" dirty="0">
            <a:cs typeface="Arial"/>
          </a:defRPr>
        </a:defPPr>
      </a:lstStyle>
    </a:txDef>
  </a:objectDefaults>
  <a:extraClrSchemeLst>
    <a:extraClrScheme>
      <a:clrScheme name="TruvenHealth_FinalExternal 1">
        <a:dk1>
          <a:srgbClr val="0C55C5"/>
        </a:dk1>
        <a:lt1>
          <a:srgbClr val="FFFFFF"/>
        </a:lt1>
        <a:dk2>
          <a:srgbClr val="25282A"/>
        </a:dk2>
        <a:lt2>
          <a:srgbClr val="FFFFFF"/>
        </a:lt2>
        <a:accent1>
          <a:srgbClr val="0C55C5"/>
        </a:accent1>
        <a:accent2>
          <a:srgbClr val="49007A"/>
        </a:accent2>
        <a:accent3>
          <a:srgbClr val="ACACAC"/>
        </a:accent3>
        <a:accent4>
          <a:srgbClr val="DADADA"/>
        </a:accent4>
        <a:accent5>
          <a:srgbClr val="AAB4DF"/>
        </a:accent5>
        <a:accent6>
          <a:srgbClr val="41006E"/>
        </a:accent6>
        <a:hlink>
          <a:srgbClr val="1A2362"/>
        </a:hlink>
        <a:folHlink>
          <a:srgbClr val="25282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Gotham Bold</vt:lpstr>
      <vt:lpstr>Myriad Pro</vt:lpstr>
      <vt:lpstr>Symbol</vt:lpstr>
      <vt:lpstr>Times New Roman</vt:lpstr>
      <vt:lpstr>Wingdings</vt:lpstr>
      <vt:lpstr>TruvenHealth_FinalExternal</vt:lpstr>
      <vt:lpstr>Office Theme</vt:lpstr>
      <vt:lpstr>The Process for Final Approval: Remediation</vt:lpstr>
      <vt:lpstr>Resources (1 of 4)</vt:lpstr>
      <vt:lpstr>Resources (2 of 4) </vt:lpstr>
      <vt:lpstr>Resources (3 of 4)</vt:lpstr>
      <vt:lpstr>Resource (4 of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2018-09-07T20:17:59Z</dcterms:created>
  <dcterms:modified xsi:type="dcterms:W3CDTF">2018-10-16T13:21:22Z</dcterms:modified>
</cp:coreProperties>
</file>