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  <p:sldMasterId id="2147483671" r:id="rId2"/>
    <p:sldMasterId id="2147483677" r:id="rId3"/>
    <p:sldMasterId id="2147483682" r:id="rId4"/>
    <p:sldMasterId id="2147483697" r:id="rId5"/>
  </p:sldMasterIdLst>
  <p:notesMasterIdLst>
    <p:notesMasterId r:id="rId7"/>
  </p:notesMasterIdLst>
  <p:handoutMasterIdLst>
    <p:handoutMasterId r:id="rId8"/>
  </p:handoutMasterIdLst>
  <p:sldIdLst>
    <p:sldId id="664" r:id="rId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E LAUGHMAN" initials="ML" lastIdx="1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B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8" autoAdjust="0"/>
    <p:restoredTop sz="94717" autoAdjust="0"/>
  </p:normalViewPr>
  <p:slideViewPr>
    <p:cSldViewPr snapToGrid="0" snapToObjects="1">
      <p:cViewPr varScale="1">
        <p:scale>
          <a:sx n="68" d="100"/>
          <a:sy n="68" d="100"/>
        </p:scale>
        <p:origin x="5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3" d="100"/>
          <a:sy n="63" d="100"/>
        </p:scale>
        <p:origin x="2371" y="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53D91CE-77C3-4E9E-9747-E51829D475F5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DA5C1F-967E-4F00-8C85-F69CBA5D6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41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92F1A9-225A-4F19-8917-4C7CD6D94229}" type="datetimeFigureOut">
              <a:rPr lang="en-US" smtClean="0"/>
              <a:t>10/1/2018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0B447A-E130-4C30-A623-72D5393836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855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0B447A-E130-4C30-A623-72D53938361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5869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099" cy="6399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rtl="0">
              <a:spcBef>
                <a:spcPts val="0"/>
              </a:spcBef>
              <a:buFont typeface="Times New Roman"/>
              <a:buNone/>
              <a:defRPr sz="2400" b="1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2000" b="1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800" b="1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1600" b="1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1600" b="1"/>
            </a:lvl5pPr>
            <a:lvl6pPr marL="2286000" indent="0" rtl="0">
              <a:spcBef>
                <a:spcPts val="0"/>
              </a:spcBef>
              <a:buFont typeface="Arial"/>
              <a:buNone/>
              <a:defRPr sz="1600" b="1"/>
            </a:lvl6pPr>
            <a:lvl7pPr marL="2743200" indent="0" rtl="0">
              <a:spcBef>
                <a:spcPts val="0"/>
              </a:spcBef>
              <a:buFont typeface="Arial"/>
              <a:buNone/>
              <a:defRPr sz="1600" b="1"/>
            </a:lvl7pPr>
            <a:lvl8pPr marL="3200400" indent="0" rtl="0">
              <a:spcBef>
                <a:spcPts val="0"/>
              </a:spcBef>
              <a:buFont typeface="Arial"/>
              <a:buNone/>
              <a:defRPr sz="1600" b="1"/>
            </a:lvl8pPr>
            <a:lvl9pPr marL="3657600" indent="0" rtl="0">
              <a:spcBef>
                <a:spcPts val="0"/>
              </a:spcBef>
              <a:buFont typeface="Arial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099" cy="39513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rtl="0">
              <a:spcBef>
                <a:spcPts val="0"/>
              </a:spcBef>
              <a:buFont typeface="Times New Roman"/>
              <a:buNone/>
              <a:defRPr sz="2400" b="1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2000" b="1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800" b="1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1600" b="1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1600" b="1"/>
            </a:lvl5pPr>
            <a:lvl6pPr marL="2286000" indent="0" rtl="0">
              <a:spcBef>
                <a:spcPts val="0"/>
              </a:spcBef>
              <a:buFont typeface="Arial"/>
              <a:buNone/>
              <a:defRPr sz="1600" b="1"/>
            </a:lvl6pPr>
            <a:lvl7pPr marL="2743200" indent="0" rtl="0">
              <a:spcBef>
                <a:spcPts val="0"/>
              </a:spcBef>
              <a:buFont typeface="Arial"/>
              <a:buNone/>
              <a:defRPr sz="1600" b="1"/>
            </a:lvl7pPr>
            <a:lvl8pPr marL="3200400" indent="0" rtl="0">
              <a:spcBef>
                <a:spcPts val="0"/>
              </a:spcBef>
              <a:buFont typeface="Arial"/>
              <a:buNone/>
              <a:defRPr sz="1600" b="1"/>
            </a:lvl8pPr>
            <a:lvl9pPr marL="3657600" indent="0" rtl="0">
              <a:spcBef>
                <a:spcPts val="0"/>
              </a:spcBef>
              <a:buFont typeface="Arial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hape 7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Shape 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hape 9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DAAB1-E6FD-4A3A-848F-5658B35043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153184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33210"/>
          </a:xfrm>
          <a:prstGeom prst="rect">
            <a:avLst/>
          </a:prstGeom>
        </p:spPr>
        <p:txBody>
          <a:bodyPr/>
          <a:lstStyle>
            <a:lvl1pPr>
              <a:defRPr sz="3600" b="1" baseline="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>
          <a:xfrm>
            <a:off x="457200" y="1108076"/>
            <a:ext cx="8229600" cy="5011738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32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Layou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722500" y="0"/>
            <a:ext cx="3421501" cy="6108830"/>
          </a:xfrm>
          <a:prstGeom prst="rect">
            <a:avLst/>
          </a:prstGeom>
          <a:solidFill>
            <a:srgbClr val="34D9C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5916613" y="274639"/>
            <a:ext cx="3052762" cy="556101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593D80"/>
                </a:solidFill>
                <a:latin typeface="Houschka Alt Pro Medium" pitchFamily="50" charset="0"/>
              </a:defRPr>
            </a:lvl2pPr>
            <a:lvl3pPr>
              <a:defRPr>
                <a:solidFill>
                  <a:srgbClr val="593D80"/>
                </a:solidFill>
                <a:latin typeface="Houschka Alt Pro Medium" pitchFamily="50" charset="0"/>
              </a:defRPr>
            </a:lvl3pPr>
            <a:lvl4pPr>
              <a:defRPr>
                <a:solidFill>
                  <a:srgbClr val="593D80"/>
                </a:solidFill>
                <a:latin typeface="Houschka Alt Pro Medium" pitchFamily="50" charset="0"/>
              </a:defRPr>
            </a:lvl4pPr>
            <a:lvl5pPr>
              <a:defRPr>
                <a:solidFill>
                  <a:srgbClr val="593D80"/>
                </a:solidFill>
                <a:latin typeface="Houschka Alt Pro Medium" pitchFamily="50" charset="0"/>
              </a:defRPr>
            </a:lvl5pPr>
          </a:lstStyle>
          <a:p>
            <a:pPr lvl="0"/>
            <a:r>
              <a:rPr lang="en-US" dirty="0"/>
              <a:t>Insert text/graph/photo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282391" y="274641"/>
            <a:ext cx="5217458" cy="1056621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 hasCustomPrompt="1"/>
          </p:nvPr>
        </p:nvSpPr>
        <p:spPr>
          <a:xfrm>
            <a:off x="282575" y="1331916"/>
            <a:ext cx="5216525" cy="4503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rgbClr val="4A0D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text/graph/photo</a:t>
            </a:r>
          </a:p>
        </p:txBody>
      </p:sp>
    </p:spTree>
    <p:extLst>
      <p:ext uri="{BB962C8B-B14F-4D97-AF65-F5344CB8AC3E}">
        <p14:creationId xmlns:p14="http://schemas.microsoft.com/office/powerpoint/2010/main" val="410250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3211E307-E1EC-40DB-8A28-3CD56945865E}" type="slidenum">
              <a:rPr lang="en-US">
                <a:solidFill>
                  <a:srgbClr val="4A0D66"/>
                </a:solidFill>
              </a:rPr>
              <a:pPr defTabSz="914400">
                <a:defRPr/>
              </a:pPr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134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274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2" descr="C:\Users\rfuller\Downloads\alz_horizontal_bbsytag_white_rg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439" y="5862921"/>
            <a:ext cx="3168736" cy="792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557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4DCED70-AED0-46C6-B8A0-5CD187EE730B}" type="datetimeFigureOut">
              <a:rPr lang="en-US">
                <a:solidFill>
                  <a:srgbClr val="4A0D66"/>
                </a:solidFill>
              </a:rPr>
              <a:pPr defTabSz="914400"/>
              <a:t>10/1/2018</a:t>
            </a:fld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484BA916-92FD-4C1D-9035-6FE5A18097C4}" type="slidenum">
              <a:rPr lang="en-US">
                <a:solidFill>
                  <a:srgbClr val="4A0D66"/>
                </a:solidFill>
              </a:rPr>
              <a:pPr defTabSz="914400"/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268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4DCED70-AED0-46C6-B8A0-5CD187EE730B}" type="datetimeFigureOut">
              <a:rPr lang="en-US">
                <a:solidFill>
                  <a:srgbClr val="4A0D66"/>
                </a:solidFill>
              </a:rPr>
              <a:pPr defTabSz="914400"/>
              <a:t>10/1/2018</a:t>
            </a:fld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484BA916-92FD-4C1D-9035-6FE5A18097C4}" type="slidenum">
              <a:rPr lang="en-US">
                <a:solidFill>
                  <a:srgbClr val="4A0D66"/>
                </a:solidFill>
              </a:rPr>
              <a:pPr defTabSz="914400"/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77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4DCED70-AED0-46C6-B8A0-5CD187EE730B}" type="datetimeFigureOut">
              <a:rPr lang="en-US">
                <a:solidFill>
                  <a:srgbClr val="4A0D66"/>
                </a:solidFill>
              </a:rPr>
              <a:pPr defTabSz="914400"/>
              <a:t>10/1/2018</a:t>
            </a:fld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484BA916-92FD-4C1D-9035-6FE5A18097C4}" type="slidenum">
              <a:rPr lang="en-US">
                <a:solidFill>
                  <a:srgbClr val="4A0D66"/>
                </a:solidFill>
              </a:rPr>
              <a:pPr defTabSz="914400"/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69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7F2BEE43-0C57-4954-8042-58BF4D5BCF93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25E0C808-F6D6-4E66-8F00-5D59A77872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444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79496066-AC35-4708-AEC7-4229CEC9A1EA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80E665BF-0F08-40B2-9EF0-ABEA19A4A7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218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1C91DB19-40B7-4E0C-A721-BA4C83139CE3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11B31EE1-8CEE-4ADE-8680-BC2CDEA93F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67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99" cy="11622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699" cy="58529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99" cy="46910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Font typeface="Times New Roman"/>
              <a:buNone/>
              <a:defRPr sz="140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1200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000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900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900"/>
            </a:lvl5pPr>
            <a:lvl6pPr marL="2286000" indent="0" rtl="0">
              <a:spcBef>
                <a:spcPts val="0"/>
              </a:spcBef>
              <a:buFont typeface="Arial"/>
              <a:buNone/>
              <a:defRPr sz="900"/>
            </a:lvl6pPr>
            <a:lvl7pPr marL="2743200" indent="0" rtl="0">
              <a:spcBef>
                <a:spcPts val="0"/>
              </a:spcBef>
              <a:buFont typeface="Arial"/>
              <a:buNone/>
              <a:defRPr sz="900"/>
            </a:lvl7pPr>
            <a:lvl8pPr marL="3200400" indent="0" rtl="0">
              <a:spcBef>
                <a:spcPts val="0"/>
              </a:spcBef>
              <a:buFont typeface="Arial"/>
              <a:buNone/>
              <a:defRPr sz="900"/>
            </a:lvl8pPr>
            <a:lvl9pPr marL="3657600" indent="0" rtl="0">
              <a:spcBef>
                <a:spcPts val="0"/>
              </a:spcBef>
              <a:buFont typeface="Arial"/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hape 7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hape 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hape 9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D4A22-2628-4F02-B395-FD272FEB91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1998389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E1BA9738-9E99-4B81-9FD5-0C11B0C288E9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2A2B5551-D522-4E53-8B6F-5B3373940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0441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CC56DD11-F9AB-483E-B4F5-A972412B1B34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AED26F0A-F71F-4407-9538-8C0A844D76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312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819BB4F6-EEF2-47CD-A034-34DD39512ECD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462B4876-D6C1-4216-A282-526EC106CC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79930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4BB4ABA3-BBFD-4221-A22D-447BAA0BF4BB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3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0E584ADC-2125-4A63-8144-6F87EADFB6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8377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482EEE95-5171-40D5-BEA1-9917A4958C3A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7B0F6AD1-8D4B-4D60-B78C-543B40C035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4834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873CC06B-023E-4A19-A7E4-F868BCA8FB8F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DC53F2FC-FE74-420F-BEBB-BD9B0AB469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1998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024B899B-DBD9-40BE-B253-80B600EF5C95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94D89679-A511-4320-9DF3-41F556D73A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6986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D142A47D-A766-4AD6-80E5-25BF49434C8B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6858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685800">
              <a:defRPr/>
            </a:lvl1pPr>
          </a:lstStyle>
          <a:p>
            <a:pPr>
              <a:defRPr/>
            </a:pPr>
            <a:fld id="{942C187F-47F1-402E-8342-999AE54B1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951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699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rtl="0">
              <a:spcBef>
                <a:spcPts val="0"/>
              </a:spcBef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marR="0" indent="0" algn="l" rtl="0">
              <a:spcBef>
                <a:spcPts val="0"/>
              </a:spcBef>
              <a:buClr>
                <a:srgbClr val="898989"/>
              </a:buClr>
              <a:buFont typeface="Calibri"/>
              <a:buNone/>
              <a:defRPr sz="3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 noProof="0" dirty="0">
                <a:sym typeface="Calibri"/>
              </a:rPr>
              <a:t>Click icon to add picture</a:t>
            </a:r>
            <a:endParaRPr noProof="0" dirty="0">
              <a:sym typeface="Calibri"/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Font typeface="Times New Roman"/>
              <a:buNone/>
              <a:defRPr sz="1400"/>
            </a:lvl1pPr>
            <a:lvl2pPr marL="457200" indent="0" rtl="0">
              <a:spcBef>
                <a:spcPts val="0"/>
              </a:spcBef>
              <a:buFont typeface="Times New Roman"/>
              <a:buNone/>
              <a:defRPr sz="1200"/>
            </a:lvl2pPr>
            <a:lvl3pPr marL="914400" indent="0" rtl="0">
              <a:spcBef>
                <a:spcPts val="0"/>
              </a:spcBef>
              <a:buFont typeface="Times New Roman"/>
              <a:buNone/>
              <a:defRPr sz="1000"/>
            </a:lvl3pPr>
            <a:lvl4pPr marL="1371600" indent="0" rtl="0">
              <a:spcBef>
                <a:spcPts val="0"/>
              </a:spcBef>
              <a:buFont typeface="Times New Roman"/>
              <a:buNone/>
              <a:defRPr sz="900"/>
            </a:lvl4pPr>
            <a:lvl5pPr marL="1828800" indent="0" rtl="0">
              <a:spcBef>
                <a:spcPts val="0"/>
              </a:spcBef>
              <a:buFont typeface="Times New Roman"/>
              <a:buNone/>
              <a:defRPr sz="900"/>
            </a:lvl5pPr>
            <a:lvl6pPr marL="2286000" indent="0" rtl="0">
              <a:spcBef>
                <a:spcPts val="0"/>
              </a:spcBef>
              <a:buFont typeface="Arial"/>
              <a:buNone/>
              <a:defRPr sz="900"/>
            </a:lvl6pPr>
            <a:lvl7pPr marL="2743200" indent="0" rtl="0">
              <a:spcBef>
                <a:spcPts val="0"/>
              </a:spcBef>
              <a:buFont typeface="Arial"/>
              <a:buNone/>
              <a:defRPr sz="900"/>
            </a:lvl7pPr>
            <a:lvl8pPr marL="3200400" indent="0" rtl="0">
              <a:spcBef>
                <a:spcPts val="0"/>
              </a:spcBef>
              <a:buFont typeface="Arial"/>
              <a:buNone/>
              <a:defRPr sz="900"/>
            </a:lvl8pPr>
            <a:lvl9pPr marL="3657600" indent="0" rtl="0">
              <a:spcBef>
                <a:spcPts val="0"/>
              </a:spcBef>
              <a:buFont typeface="Arial"/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hape 7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hape 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hape 9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E74AB-C8DC-4E67-84F7-896D01C4A75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996624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spcAft>
                <a:spcPts val="0"/>
              </a:spcAft>
              <a:defRPr sz="4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3261599" y="897763"/>
            <a:ext cx="2673299" cy="4862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3335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762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7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hape 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hape 9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94777-05FC-4932-8BC5-B9B5E27E82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338497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49" y="2171687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spcAft>
                <a:spcPts val="0"/>
              </a:spcAft>
              <a:defRPr sz="4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28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7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3335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762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–"/>
              <a:defRPr sz="2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7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hape 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hape 9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D0156-1680-45D7-A4A1-5FC8A126D3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65418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3860"/>
            <a:ext cx="8229600" cy="2499153"/>
          </a:xfrm>
        </p:spPr>
        <p:txBody>
          <a:bodyPr/>
          <a:lstStyle>
            <a:lvl1pPr>
              <a:defRPr sz="2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457200" y="4546388"/>
            <a:ext cx="2697480" cy="202525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1"/>
          </p:nvPr>
        </p:nvSpPr>
        <p:spPr>
          <a:xfrm>
            <a:off x="3221845" y="4546388"/>
            <a:ext cx="2697480" cy="202525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2"/>
          </p:nvPr>
        </p:nvSpPr>
        <p:spPr>
          <a:xfrm>
            <a:off x="5989320" y="4546388"/>
            <a:ext cx="2697480" cy="202525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2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274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2" descr="C:\Users\rfuller\Downloads\alz_horizontal_bbsytag_white_rg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439" y="5862921"/>
            <a:ext cx="3168736" cy="792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11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F94440C9-6242-40F7-9CF1-C9D06905EC2C}" type="datetimeFigureOut">
              <a:rPr lang="en-US" smtClean="0">
                <a:solidFill>
                  <a:srgbClr val="4A0D66"/>
                </a:solidFill>
              </a:rPr>
              <a:pPr defTabSz="914400"/>
              <a:t>10/1/2018</a:t>
            </a:fld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B66C323-42D3-49D5-B103-E3E78598AAAE}" type="slidenum">
              <a:rPr lang="en-US" smtClean="0">
                <a:solidFill>
                  <a:srgbClr val="4A0D66"/>
                </a:solidFill>
              </a:rPr>
              <a:pPr defTabSz="914400"/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54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F94440C9-6242-40F7-9CF1-C9D06905EC2C}" type="datetimeFigureOut">
              <a:rPr lang="en-US" smtClean="0">
                <a:solidFill>
                  <a:srgbClr val="4A0D66"/>
                </a:solidFill>
              </a:rPr>
              <a:pPr defTabSz="914400"/>
              <a:t>10/1/2018</a:t>
            </a:fld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 dirty="0">
              <a:solidFill>
                <a:srgbClr val="4A0D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AB66C323-42D3-49D5-B103-E3E78598AAAE}" type="slidenum">
              <a:rPr lang="en-US" smtClean="0">
                <a:solidFill>
                  <a:srgbClr val="4A0D66"/>
                </a:solidFill>
              </a:rPr>
              <a:pPr defTabSz="914400"/>
              <a:t>‹#›</a:t>
            </a:fld>
            <a:endParaRPr lang="en-US" dirty="0">
              <a:solidFill>
                <a:srgbClr val="4A0D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81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5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2166938" y="1992313"/>
            <a:ext cx="4862512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charset="0"/>
            </a:endParaRPr>
          </a:p>
        </p:txBody>
      </p:sp>
      <p:sp>
        <p:nvSpPr>
          <p:cNvPr id="1028" name="Shape 7"/>
          <p:cNvSpPr txBox="1">
            <a:spLocks noGrp="1"/>
          </p:cNvSpPr>
          <p:nvPr>
            <p:ph type="dt" idx="1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Shape 8"/>
          <p:cNvSpPr txBox="1">
            <a:spLocks noGrp="1"/>
          </p:cNvSpPr>
          <p:nvPr>
            <p:ph type="ftr" idx="11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Shape 9"/>
          <p:cNvSpPr txBox="1">
            <a:spLocks noGrp="1"/>
          </p:cNvSpPr>
          <p:nvPr>
            <p:ph type="sldNum" idx="12"/>
          </p:nvPr>
        </p:nvSpPr>
        <p:spPr bwMode="auto">
          <a:xfrm>
            <a:off x="6705600" y="6469063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25000"/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  <a:sym typeface="Calibri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defRPr/>
            </a:pPr>
            <a:fld id="{29B0D90A-C987-4487-AE98-FECA9E2A7B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010548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322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txStyles>
    <p:titleStyle>
      <a:lvl1pPr marL="0" marR="0" indent="0" algn="ctr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800" u="none" kern="1200" baseline="0">
          <a:solidFill>
            <a:schemeClr val="bg1"/>
          </a:solidFill>
          <a:latin typeface="Houschka Alt Pro Extra Bold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119326"/>
            <a:ext cx="9144000" cy="738675"/>
          </a:xfrm>
          <a:prstGeom prst="rect">
            <a:avLst/>
          </a:prstGeom>
          <a:solidFill>
            <a:srgbClr val="4A0D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38194" y="6420690"/>
            <a:ext cx="530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/>
            <a:fld id="{BF4AA033-AA75-2E48-BF84-94D984BF5717}" type="slidenum">
              <a:rPr lang="en-US" sz="900" kern="0">
                <a:solidFill>
                  <a:srgbClr val="FFFFFF"/>
                </a:solidFill>
                <a:cs typeface="Arial" panose="020B0604020202020204" pitchFamily="34" charset="0"/>
              </a:rPr>
              <a:pPr algn="r" defTabSz="914400"/>
              <a:t>‹#›</a:t>
            </a:fld>
            <a:endParaRPr lang="en-US" sz="900" kern="0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1026" name="Picture 2" descr="C:\Users\rfuller\Downloads\alz_horizontal_bbsytag_white_rgb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874" y="6214215"/>
            <a:ext cx="2140299" cy="535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61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1" r:id="rId3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593D80"/>
          </a:solidFill>
          <a:latin typeface="Houschka Alt Pro ExtraBold" pitchFamily="50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593D80"/>
          </a:solidFill>
          <a:latin typeface="Houschka Alt Pro Medium" pitchFamily="50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593D80"/>
          </a:solidFill>
          <a:latin typeface="Houschka Alt Pro Medium" pitchFamily="50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93D80"/>
          </a:solidFill>
          <a:latin typeface="Houschka Alt Pro Medium" pitchFamily="50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93D80"/>
          </a:solidFill>
          <a:latin typeface="Houschka Alt Pro Medium" pitchFamily="50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93D80"/>
          </a:solidFill>
          <a:latin typeface="Houschka Alt Pro Medium" pitchFamily="50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94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</p:sldLayoutIdLst>
  <p:txStyles>
    <p:titleStyle>
      <a:lvl1pPr marL="0" marR="0" indent="0" algn="ctr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800" u="none" kern="1200" baseline="0">
          <a:solidFill>
            <a:schemeClr val="bg1"/>
          </a:solidFill>
          <a:latin typeface="Houschka Alt Pro Extra Bold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66939" y="1992313"/>
            <a:ext cx="4862512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342900" eaLnBrk="1" hangingPunct="1">
              <a:defRPr sz="9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3B40004-7D9D-4E30-ACDF-18246C0D64B8}" type="datetime1">
              <a:rPr lang="en-US"/>
              <a:pPr>
                <a:defRPr/>
              </a:pPr>
              <a:t>10/1/2018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9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46906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342900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38B623-6C50-4AAA-BD76-EC99745C2B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30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1163" y="435751"/>
            <a:ext cx="6515100" cy="642938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Myriad Pro"/>
                <a:cs typeface="Calibri" panose="020F0502020204030204" pitchFamily="34" charset="0"/>
              </a:rPr>
              <a:t>Highlighting Effective Practices in HCBS Settings Remediation:  </a:t>
            </a:r>
            <a:br>
              <a:rPr lang="en-US" sz="2800" dirty="0">
                <a:latin typeface="Myriad Pro"/>
                <a:cs typeface="Calibri" panose="020F0502020204030204" pitchFamily="34" charset="0"/>
              </a:rPr>
            </a:br>
            <a:r>
              <a:rPr lang="en-US" sz="2800" i="1" dirty="0">
                <a:latin typeface="Myriad Pro"/>
                <a:cs typeface="Calibri" panose="020F0502020204030204" pitchFamily="34" charset="0"/>
              </a:rPr>
              <a:t>State Examples</a:t>
            </a:r>
          </a:p>
        </p:txBody>
      </p:sp>
      <p:graphicFrame>
        <p:nvGraphicFramePr>
          <p:cNvPr id="4" name="Content Placeholder 3" descr="Clear list of all relevant state standards reviewed in the systemic assessment, including titles, codes/citations, and links&#10;&#10;Detailed analysis/justification of state’s determination of compliance&#10;&#10;Detailed remediation required, action steps and timeline&#10;" title="Highlighting Effective Practices in Systemic Assessment &amp; Remediation: State Examples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19994791"/>
              </p:ext>
            </p:extLst>
          </p:nvPr>
        </p:nvGraphicFramePr>
        <p:xfrm>
          <a:off x="414232" y="1824591"/>
          <a:ext cx="8468783" cy="4697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4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35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</a:rPr>
                        <a:t>Effective</a:t>
                      </a:r>
                      <a:r>
                        <a:rPr lang="en-US" sz="1600" baseline="0" dirty="0">
                          <a:latin typeface="Calibri" panose="020F0502020204030204" pitchFamily="34" charset="0"/>
                        </a:rPr>
                        <a:t> Practice/Strategy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</a:rPr>
                        <a:t>State Examples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912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</a:rPr>
                        <a:t>State simultaneously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provided a comprehensive template for a corrective action or remediation plan to all providers as part of the self-assessment process. 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Arkansas</a:t>
                      </a:r>
                    </a:p>
                    <a:p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Tennessee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09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</a:rPr>
                        <a:t>State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has outlined a process for following up with settings that require remediation to comply with the rule, including but not limited to the </a:t>
                      </a:r>
                      <a:r>
                        <a:rPr lang="en-US" sz="1600" b="1" dirty="0">
                          <a:latin typeface="Calibri" panose="020F0502020204030204" pitchFamily="34" charset="0"/>
                        </a:rPr>
                        <a:t>negotiation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of </a:t>
                      </a:r>
                      <a:r>
                        <a:rPr lang="en-US" sz="1600" b="1" dirty="0">
                          <a:latin typeface="Calibri" panose="020F0502020204030204" pitchFamily="34" charset="0"/>
                        </a:rPr>
                        <a:t>individual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corrective action plans with providers that address each area in which a setting is not currently in compliant with the rule.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Indiana</a:t>
                      </a:r>
                    </a:p>
                    <a:p>
                      <a:pPr marL="0" lvl="1" indent="0"/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North Dakota</a:t>
                      </a:r>
                    </a:p>
                    <a:p>
                      <a:pPr marL="0" lvl="1" indent="0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Pennsylvania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0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</a:rPr>
                        <a:t>State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has outlined a comprehensive approach to apply t</a:t>
                      </a:r>
                      <a:r>
                        <a:rPr lang="en-US" sz="1600" b="1" dirty="0">
                          <a:latin typeface="Calibri" panose="020F0502020204030204" pitchFamily="34" charset="0"/>
                        </a:rPr>
                        <a:t>iered standards to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elevate the quality and level of integration of one or more categories of HCBS settings. 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Indiana; Minnesota;</a:t>
                      </a:r>
                    </a:p>
                    <a:p>
                      <a:pPr marL="0" lvl="1" indent="0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Ohio; Tennessee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999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</a:rPr>
                        <a:t>State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has identified those settings that cannot or will not comply with the rule and thus will no longer be considered home and community-based after the transition period.  State has also established an appropriate communication strategy for affected beneficiaries. 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Ohio</a:t>
                      </a:r>
                    </a:p>
                    <a:p>
                      <a:pPr marL="0" lvl="1" indent="0"/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North Carolina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353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</a:rPr>
                        <a:t>State has established strong ongoing monitoring mechanisms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to assure that settings continue to remain in compliance and have access to ongoing training &amp; technical assistance (even for individual private homes).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>
                          <a:latin typeface="Calibri" panose="020F0502020204030204" pitchFamily="34" charset="0"/>
                        </a:rPr>
                        <a:t>Idaho; Connecticut;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</a:rPr>
                        <a:t> DC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309511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593488"/>
      </p:ext>
    </p:extLst>
  </p:cSld>
  <p:clrMapOvr>
    <a:masterClrMapping/>
  </p:clrMapOvr>
</p:sld>
</file>

<file path=ppt/theme/theme1.xml><?xml version="1.0" encoding="utf-8"?>
<a:theme xmlns:a="http://schemas.openxmlformats.org/drawingml/2006/main" name="Draft STP Power Point for Ralph and Dianne 4 11 2016">
  <a:themeElements>
    <a:clrScheme name="Custom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zheimer's">
  <a:themeElements>
    <a:clrScheme name="Alzheimer's Association">
      <a:dk1>
        <a:srgbClr val="4A0D66"/>
      </a:dk1>
      <a:lt1>
        <a:sysClr val="window" lastClr="FFFFFF"/>
      </a:lt1>
      <a:dk2>
        <a:srgbClr val="4A0D66"/>
      </a:dk2>
      <a:lt2>
        <a:srgbClr val="34D9C3"/>
      </a:lt2>
      <a:accent1>
        <a:srgbClr val="FFA400"/>
      </a:accent1>
      <a:accent2>
        <a:srgbClr val="808285"/>
      </a:accent2>
      <a:accent3>
        <a:srgbClr val="BCBEC0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White Background">
  <a:themeElements>
    <a:clrScheme name="Alzheimer's Association">
      <a:dk1>
        <a:srgbClr val="4A0D66"/>
      </a:dk1>
      <a:lt1>
        <a:sysClr val="window" lastClr="FFFFFF"/>
      </a:lt1>
      <a:dk2>
        <a:srgbClr val="4A0D66"/>
      </a:dk2>
      <a:lt2>
        <a:srgbClr val="34D9C3"/>
      </a:lt2>
      <a:accent1>
        <a:srgbClr val="FFA400"/>
      </a:accent1>
      <a:accent2>
        <a:srgbClr val="808285"/>
      </a:accent2>
      <a:accent3>
        <a:srgbClr val="BCBEC0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91553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over">
  <a:themeElements>
    <a:clrScheme name="Alzheimer's Association">
      <a:dk1>
        <a:srgbClr val="4A0D66"/>
      </a:dk1>
      <a:lt1>
        <a:sysClr val="window" lastClr="FFFFFF"/>
      </a:lt1>
      <a:dk2>
        <a:srgbClr val="4A0D66"/>
      </a:dk2>
      <a:lt2>
        <a:srgbClr val="34D9C3"/>
      </a:lt2>
      <a:accent1>
        <a:srgbClr val="FFA400"/>
      </a:accent1>
      <a:accent2>
        <a:srgbClr val="808285"/>
      </a:accent2>
      <a:accent3>
        <a:srgbClr val="BCBEC0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2_Office Theme">
  <a:themeElements>
    <a:clrScheme name="Custom 4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9070</TotalTime>
  <Words>209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6" baseType="lpstr">
      <vt:lpstr>MS PGothic</vt:lpstr>
      <vt:lpstr>MS PGothic</vt:lpstr>
      <vt:lpstr>Arial</vt:lpstr>
      <vt:lpstr>Calibri</vt:lpstr>
      <vt:lpstr>Houschka Alt Pro Extra Bold</vt:lpstr>
      <vt:lpstr>Houschka Alt Pro ExtraBold</vt:lpstr>
      <vt:lpstr>Houschka Alt Pro Medium</vt:lpstr>
      <vt:lpstr>Myriad Pro</vt:lpstr>
      <vt:lpstr>PT Sans</vt:lpstr>
      <vt:lpstr>Times New Roman</vt:lpstr>
      <vt:lpstr>Draft STP Power Point for Ralph and Dianne 4 11 2016</vt:lpstr>
      <vt:lpstr>Alzheimer's</vt:lpstr>
      <vt:lpstr>White Background</vt:lpstr>
      <vt:lpstr>1_Cover</vt:lpstr>
      <vt:lpstr>2_Office Theme</vt:lpstr>
      <vt:lpstr>Highlighting Effective Practices in HCBS Settings Remediation:   State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Highlighting Effective Practices in HCBS Settings Remediation:  </dc:title>
  <dc:creator>John Predmore</dc:creator>
  <cp:lastModifiedBy>Tyler Matney</cp:lastModifiedBy>
  <cp:revision>253</cp:revision>
  <cp:lastPrinted>2016-07-21T12:55:24Z</cp:lastPrinted>
  <dcterms:created xsi:type="dcterms:W3CDTF">2013-01-31T18:22:30Z</dcterms:created>
  <dcterms:modified xsi:type="dcterms:W3CDTF">2018-10-01T16:02:25Z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