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6" r:id="rId2"/>
  </p:sldMasterIdLst>
  <p:notesMasterIdLst>
    <p:notesMasterId r:id="rId6"/>
  </p:notesMasterIdLst>
  <p:handoutMasterIdLst>
    <p:handoutMasterId r:id="rId7"/>
  </p:handoutMasterIdLst>
  <p:sldIdLst>
    <p:sldId id="300" r:id="rId3"/>
    <p:sldId id="371" r:id="rId4"/>
    <p:sldId id="372" r:id="rId5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6" autoAdjust="0"/>
    <p:restoredTop sz="86355" autoAdjust="0"/>
  </p:normalViewPr>
  <p:slideViewPr>
    <p:cSldViewPr>
      <p:cViewPr varScale="1">
        <p:scale>
          <a:sx n="63" d="100"/>
          <a:sy n="63" d="100"/>
        </p:scale>
        <p:origin x="18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75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notesViewPr>
    <p:cSldViewPr>
      <p:cViewPr varScale="1">
        <p:scale>
          <a:sx n="55" d="100"/>
          <a:sy n="55" d="100"/>
        </p:scale>
        <p:origin x="-2820" y="-78"/>
      </p:cViewPr>
      <p:guideLst>
        <p:guide orient="horz" pos="2949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80DE5C-1C21-48A3-BCF5-4DC61FDA54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347" tIns="45674" rIns="91347" bIns="4567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08D64-6D4D-44B0-BF92-1F4DA3E708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1347" tIns="45674" rIns="91347" bIns="4567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E3FF3D1-492C-4627-BFAB-12FE40B988B7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FD62F4-B75B-4E7F-AFD3-6B20C21B21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347" tIns="45674" rIns="91347" bIns="4567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D12BA-84F4-48E8-82FB-A70FCB4571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1347" tIns="45674" rIns="91347" bIns="45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3D4BB5B-11CA-425F-B75E-C7E55F8843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8ECF19-4F1C-4648-8F9D-1352AD7A33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2C306-6D10-4538-B824-DFC1FDDC39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088" tIns="46544" rIns="93088" bIns="465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9B00A06-B848-4D7A-8BEF-8C66D0C49AB3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D2F8F95-FB49-4A10-BF20-7FA1DD9541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8" tIns="46544" rIns="93088" bIns="4654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215D069-3728-4372-B08D-895399A83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088" tIns="46544" rIns="93088" bIns="4654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05358-5F4D-4950-88FA-ED57A1D048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C58AD-9649-4567-99D6-BD8EAE9BF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088" tIns="46544" rIns="93088" bIns="465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799D9E7-4C28-48ED-B084-2CD13A570B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92D2F5D8-1A7D-4ED3-8BEA-559407AF6A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D7B9BEF3-EDE1-4976-8E36-CB98C3BB90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51D5C05F-87E4-4C28-B979-A73FBA0DBD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7713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2525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16075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645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336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908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480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0525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32B6740-5607-47CE-9BC4-583FD238526D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0AF70C25-0B94-46CA-9595-0BD9878193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BE35F528-B219-4C06-9671-0760355B32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0DD04A97-44A3-48D4-935C-B3B0AF8B1B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1413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598613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4225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DDAC2E5-A4A9-4846-8C76-01FE04212A73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ACD07850-84E7-417F-A8A4-AE95721892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E52BC4B8-9DA1-46AB-95CC-6D47EEBE60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E7E31B57-D9C4-4029-9F89-03B0A7D088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1413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598613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4225" indent="-22701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F46E95F-07E6-4C68-A90E-82DB8E273B4B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GettyImages_116377250.jpg">
            <a:extLst>
              <a:ext uri="{FF2B5EF4-FFF2-40B4-BE49-F238E27FC236}">
                <a16:creationId xmlns:a16="http://schemas.microsoft.com/office/drawing/2014/main" id="{8112C90C-E00C-44E3-A394-7F438FF9A1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A9DB041-FA4D-457C-A030-1B07ABCCFD6D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1DC84-6119-4A83-A2C6-59645EDFDA20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08DC70-EB25-4589-9622-C0D28A86B556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2A78C036-74A3-442C-B92C-70ED83A249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 marL="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 lang="en-US" sz="2200" smtClean="0"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70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AA5C-3731-4ABC-9069-FC4F36C1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B537AD4-6CA1-4CD6-8091-C255C3A36AD1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3CAB6-7F1A-4B72-AAE8-A674BD53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0AE2D-096D-4681-BD3D-982324F9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BAC2467E-C04B-424F-8077-C0BE5DCA0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32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7962A-71DE-484A-832F-76BBE930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D30F893-7A6E-4DDC-8432-EEE341ED903D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AB0AB-B846-4BDF-9A66-258973DF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C4CCE-3C41-4270-AB35-BA982AEA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35C74801-5A19-4D2A-B036-E14D1BD2E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92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C65A0-256F-47AF-857B-881F61BE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E6E71BC-6C7F-44A5-A895-3868E6310091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FCBA21-7FB6-4E91-8538-EF92D275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7E1FA3-0B9F-4768-A426-9D200485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3B988C90-D6DF-4FFC-AE24-776E797392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19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348E81-1BCA-4405-8AF0-9DC37DD3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1E71A2D-9E1A-4A3C-87C3-669C8B668562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1589732-EEA4-4AEA-8485-6C99E20A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5A758-AD47-4780-BF7F-B890EE82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94381D39-51D0-4319-A030-EBDAF0F184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784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D3AD825-E00D-4942-A7D5-401CF3A9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C4AEB76-70C5-4269-8612-AD09DE528A55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166DFC-3EAA-437F-802C-C610FD403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986026-358F-41CC-9E59-F9DB558C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3E58BD12-8020-4C39-BBD5-345D1A4BD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254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9691FE-BE51-40EF-BA17-010F3F7F4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E424AF63-6D6B-4304-83E0-FADE3562DDE8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A7D9FAD-C5BE-4AE1-AB45-0DA41FA8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4D09CA2-7EB9-4AFC-BFF7-FDBF9A4E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0146491-73CC-4DBD-A65E-4C007C554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089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992989-0E83-4F31-BA62-8F4FBAEBB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0A89D5A-0146-422E-8BB5-6767FBFFB20E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D00576-15C5-4D6D-B3A6-72AD40EA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B90D08-8091-46A0-9AAC-01D07C41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87AB1DF-998B-46B6-9E73-2B35FC93B7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097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AD1EFD-2F50-4F72-83EF-5C6FC8EC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4E58581-DA74-4B2A-BC3D-442F1EB11C60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7A5581-5055-4213-8F62-54A4CCA3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3C34DB-B515-49DD-AC03-EB23D70D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AFA3B0AA-BE4C-447D-B22A-187AEEB5EE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24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F39DA-2530-4636-A98B-5DC7B3C54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EFD6187C-06D2-4562-ABBF-299968162CEB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C428C-9161-49FD-989C-3DA95F80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F356B-6635-40DE-85E8-0407164B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F26E72C8-0B9A-4CF8-87C0-6FC9E6E766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067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83E9D-728C-4B43-B16D-FB9D85E1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56CD59B-BD54-489B-99F2-5D2F534DAE95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362E2-5554-4CAB-ADF8-207AA35C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2AA72-AD48-4537-B24E-EE52BDFA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913D3700-77C0-4855-8A92-9BB0D58F3C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12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42-19733431.jpg">
            <a:extLst>
              <a:ext uri="{FF2B5EF4-FFF2-40B4-BE49-F238E27FC236}">
                <a16:creationId xmlns:a16="http://schemas.microsoft.com/office/drawing/2014/main" id="{E4FFC601-F1AB-42FE-9925-D2AA1611C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350"/>
            <a:ext cx="9145588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5D28B1B-027C-4E72-8CAF-DD8F5252BBB2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5E081-D83A-452A-BA81-91AED2D5323D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3EE15F-17B3-467E-B486-A2B81DECA592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CE7DEBFF-7BEB-4DED-B89A-2056DD5508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9725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7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tru_logo_4cp_pos_noTM.png">
            <a:extLst>
              <a:ext uri="{FF2B5EF4-FFF2-40B4-BE49-F238E27FC236}">
                <a16:creationId xmlns:a16="http://schemas.microsoft.com/office/drawing/2014/main" id="{60537810-5C5D-49C3-83DE-D983A57A5A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59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2830A5-5F7C-4BD0-9637-B2717E519535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1DE5B0-5F21-4657-A95E-A1DF825BB81E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93F009-90DC-41CF-8B6B-28BAD1C03BD0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62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4800600"/>
          </a:xfrm>
        </p:spPr>
        <p:txBody>
          <a:bodyPr/>
          <a:lstStyle>
            <a:lvl1pPr>
              <a:buClr>
                <a:schemeClr val="tx2"/>
              </a:buClr>
              <a:defRPr>
                <a:latin typeface="+mn-lt"/>
                <a:cs typeface="Arial"/>
              </a:defRPr>
            </a:lvl1pPr>
            <a:lvl2pPr>
              <a:buClr>
                <a:schemeClr val="tx2"/>
              </a:buClr>
              <a:defRPr>
                <a:latin typeface="+mn-lt"/>
                <a:cs typeface="Arial"/>
              </a:defRPr>
            </a:lvl2pPr>
            <a:lvl3pPr>
              <a:buClr>
                <a:schemeClr val="tx2"/>
              </a:buClr>
              <a:defRPr>
                <a:latin typeface="+mn-lt"/>
                <a:cs typeface="Arial"/>
              </a:defRPr>
            </a:lvl3pPr>
            <a:lvl4pPr>
              <a:buClr>
                <a:schemeClr val="tx2"/>
              </a:buClr>
              <a:defRPr>
                <a:latin typeface="+mn-lt"/>
                <a:cs typeface="Arial"/>
              </a:defRPr>
            </a:lvl4pPr>
            <a:lvl5pPr>
              <a:buClr>
                <a:schemeClr val="tx2"/>
              </a:buClr>
              <a:defRPr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7D3D76-C587-4EA1-8491-1951D4AB5D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5D081A-CADA-4F43-A14E-E998DE420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94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C40C3D6-2930-4D68-9215-2F8691ABFC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5FE5D2-43F2-4DB5-8272-D11DA0902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04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or Content,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F6CD83-614C-44F5-9D2E-053E0A417574}"/>
              </a:ext>
            </a:extLst>
          </p:cNvPr>
          <p:cNvSpPr/>
          <p:nvPr userDrawn="1"/>
        </p:nvSpPr>
        <p:spPr>
          <a:xfrm>
            <a:off x="0" y="0"/>
            <a:ext cx="2590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AC97ED6-B0A5-4BEE-BD02-C5180A52C7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A65CF7-768A-4388-B3B9-C4DCDC6E8F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14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8006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86BD2A-2D6C-44BC-B7D5-17DFCE7FC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B604A0-C4CB-4A1C-9452-61DCAFC7BA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031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48006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48006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B3086D-0044-4070-9CC5-D72389628B6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A27CD9F8-6894-4E6B-9E5A-21C48606F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10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E096-F840-4CC7-877A-00566DAA5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52B5A5D-5976-444C-AA5E-E9552DE1BF46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478C9-7776-4134-A2D0-CAD72A63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271E9-AD92-415E-AA13-32261AB8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3992D690-CBF1-48BF-9C21-CB2B0563DC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73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B56E152-5FA1-4C24-8BB8-CEF9608D36D7}"/>
              </a:ext>
            </a:extLst>
          </p:cNvPr>
          <p:cNvSpPr/>
          <p:nvPr/>
        </p:nvSpPr>
        <p:spPr>
          <a:xfrm>
            <a:off x="8686800" y="6400800"/>
            <a:ext cx="4572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FEBD2F-54B9-4AA2-AE7C-414599F0BB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62000" y="11430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A3EDF-CDB2-49A7-81DF-A868754D2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5334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135A6F1B-8FCD-41D4-8EC1-CCE6958B095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10" descr="tru_logo_4cp_pos_noTM.png">
            <a:extLst>
              <a:ext uri="{FF2B5EF4-FFF2-40B4-BE49-F238E27FC236}">
                <a16:creationId xmlns:a16="http://schemas.microsoft.com/office/drawing/2014/main" id="{C8C5BE6E-89E8-4605-8195-19D39812AC9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207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" name="Group 14">
            <a:extLst>
              <a:ext uri="{FF2B5EF4-FFF2-40B4-BE49-F238E27FC236}">
                <a16:creationId xmlns:a16="http://schemas.microsoft.com/office/drawing/2014/main" id="{A700F634-190B-465B-A95C-1213887A8F1C}"/>
              </a:ext>
            </a:extLst>
          </p:cNvPr>
          <p:cNvGrpSpPr>
            <a:grpSpLocks/>
          </p:cNvGrpSpPr>
          <p:nvPr/>
        </p:nvGrpSpPr>
        <p:grpSpPr bwMode="auto">
          <a:xfrm>
            <a:off x="0" y="187325"/>
            <a:ext cx="609600" cy="484188"/>
            <a:chOff x="0" y="187960"/>
            <a:chExt cx="609600" cy="4837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975C1F-4936-4B48-9D7A-037B6B36B5B7}"/>
                </a:ext>
              </a:extLst>
            </p:cNvPr>
            <p:cNvSpPr/>
            <p:nvPr userDrawn="1"/>
          </p:nvSpPr>
          <p:spPr>
            <a:xfrm>
              <a:off x="0" y="187960"/>
              <a:ext cx="304800" cy="152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EDD2967-0B29-47DB-8B9F-1B5305A72556}"/>
                </a:ext>
              </a:extLst>
            </p:cNvPr>
            <p:cNvSpPr/>
            <p:nvPr userDrawn="1"/>
          </p:nvSpPr>
          <p:spPr>
            <a:xfrm>
              <a:off x="0" y="351309"/>
              <a:ext cx="609600" cy="1522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1EDC549-1087-4E51-B8C9-41C88B89A2CA}"/>
                </a:ext>
              </a:extLst>
            </p:cNvPr>
            <p:cNvSpPr/>
            <p:nvPr userDrawn="1"/>
          </p:nvSpPr>
          <p:spPr>
            <a:xfrm>
              <a:off x="0" y="519414"/>
              <a:ext cx="457200" cy="15224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031" name="TextBox 16">
            <a:extLst>
              <a:ext uri="{FF2B5EF4-FFF2-40B4-BE49-F238E27FC236}">
                <a16:creationId xmlns:a16="http://schemas.microsoft.com/office/drawing/2014/main" id="{3F05D1E4-C11C-4D75-8CB7-3AF1576BB4D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24031" y="5439569"/>
            <a:ext cx="1766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>
                <a:sym typeface="Symbol" charset="0"/>
              </a:rPr>
              <a:t>2012 Truven Health Analytics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9" r:id="rId1"/>
    <p:sldLayoutId id="2147485160" r:id="rId2"/>
    <p:sldLayoutId id="2147485161" r:id="rId3"/>
    <p:sldLayoutId id="2147485155" r:id="rId4"/>
    <p:sldLayoutId id="2147485156" r:id="rId5"/>
    <p:sldLayoutId id="2147485162" r:id="rId6"/>
    <p:sldLayoutId id="2147485157" r:id="rId7"/>
    <p:sldLayoutId id="2147485158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AEE6CE5-1987-4DC6-90A2-685790B2FE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81A27A0-AEFF-484A-8C7E-E080CC3D54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34701-294E-41C9-9FB4-FC8BC5FF6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24664E5-7A06-4CA7-B98F-B534CC77926B}" type="datetime1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17CD7-F51E-4C6E-B20C-BCDE7672B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BED8B-17C0-4D24-BEAA-CD97B0563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69041D6-06A4-4F0B-896A-7D9D1C7597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4" r:id="rId2"/>
    <p:sldLayoutId id="2147485165" r:id="rId3"/>
    <p:sldLayoutId id="2147485166" r:id="rId4"/>
    <p:sldLayoutId id="2147485167" r:id="rId5"/>
    <p:sldLayoutId id="2147485168" r:id="rId6"/>
    <p:sldLayoutId id="2147485169" r:id="rId7"/>
    <p:sldLayoutId id="2147485170" r:id="rId8"/>
    <p:sldLayoutId id="2147485171" r:id="rId9"/>
    <p:sldLayoutId id="2147485172" r:id="rId10"/>
    <p:sldLayoutId id="214748517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cbs@cms.hh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,edicaid.gov/medicaid/hcbs/training/index.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/hcbs/training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The Centers for Medicare and Medicaid Services Logo.">
            <a:extLst>
              <a:ext uri="{FF2B5EF4-FFF2-40B4-BE49-F238E27FC236}">
                <a16:creationId xmlns:a16="http://schemas.microsoft.com/office/drawing/2014/main" id="{9BBAD576-848C-4076-92F3-630A9B3F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639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>
            <a:extLst>
              <a:ext uri="{FF2B5EF4-FFF2-40B4-BE49-F238E27FC236}">
                <a16:creationId xmlns:a16="http://schemas.microsoft.com/office/drawing/2014/main" id="{65C921ED-87B6-4139-8900-880ECF5A7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700" y="1219200"/>
            <a:ext cx="8874125" cy="1470025"/>
          </a:xfrm>
        </p:spPr>
        <p:txBody>
          <a:bodyPr/>
          <a:lstStyle/>
          <a:p>
            <a:br>
              <a:rPr lang="en-US" altLang="en-US" sz="3200">
                <a:solidFill>
                  <a:schemeClr val="tx2"/>
                </a:solidFill>
                <a:latin typeface="Myriad Pro" charset="0"/>
              </a:rPr>
            </a:br>
            <a:r>
              <a:rPr lang="en-US" altLang="en-US" sz="3200">
                <a:solidFill>
                  <a:schemeClr val="tx2"/>
                </a:solidFill>
                <a:latin typeface="Myriad Pro" charset="0"/>
              </a:rPr>
              <a:t>Communication with Beneficiaries and Resolution of Beneficiary Concerns</a:t>
            </a:r>
          </a:p>
        </p:txBody>
      </p:sp>
      <p:pic>
        <p:nvPicPr>
          <p:cNvPr id="18436" name="Picture 6" descr="Image of a doctor's stethoscope">
            <a:extLst>
              <a:ext uri="{FF2B5EF4-FFF2-40B4-BE49-F238E27FC236}">
                <a16:creationId xmlns:a16="http://schemas.microsoft.com/office/drawing/2014/main" id="{296AC264-BF20-431C-852F-C262843AE7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095625"/>
            <a:ext cx="15255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a doctor treating a child">
            <a:extLst>
              <a:ext uri="{FF2B5EF4-FFF2-40B4-BE49-F238E27FC236}">
                <a16:creationId xmlns:a16="http://schemas.microsoft.com/office/drawing/2014/main" id="{6F6F5DF4-38B1-4EC3-8D15-C1D9136BDB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403725"/>
            <a:ext cx="15430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a doctor writing a prescription">
            <a:extLst>
              <a:ext uri="{FF2B5EF4-FFF2-40B4-BE49-F238E27FC236}">
                <a16:creationId xmlns:a16="http://schemas.microsoft.com/office/drawing/2014/main" id="{1C4955E7-F09E-4545-B7FB-5E14184CF8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611813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itle 1">
            <a:extLst>
              <a:ext uri="{FF2B5EF4-FFF2-40B4-BE49-F238E27FC236}">
                <a16:creationId xmlns:a16="http://schemas.microsoft.com/office/drawing/2014/main" id="{55467DE1-1B19-405C-B8A7-D0AF735A3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3429000"/>
            <a:ext cx="6629400" cy="608013"/>
          </a:xfrm>
        </p:spPr>
        <p:txBody>
          <a:bodyPr anchor="ctr"/>
          <a:lstStyle/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Division of Long-Term Services and Supports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Disabled and Elderly Health Programs Group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Center for Medicaid and CHIP Services</a:t>
            </a:r>
          </a:p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Module 3 Resources: Communication with Beneficiaries and Resolution of Beneficiary Concerns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2098F7C-E8DF-4520-AAFD-DEA10F9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Resources 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D899A-DD70-4829-B382-B141F9ED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91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/>
              <a:t>Central Office Contact—Division of Long-Term Services and Supports: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altLang="en-US" b="1" dirty="0">
                <a:hlinkClick r:id="rId3"/>
              </a:rPr>
              <a:t>Hcbs@cms.hhs.gov</a:t>
            </a:r>
            <a:endParaRPr lang="en-US" alt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b="1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altLang="en-US" b="1" dirty="0"/>
              <a:t>HCBS Guidance/Settings: </a:t>
            </a:r>
            <a:r>
              <a:rPr lang="en-US" altLang="en-US" dirty="0"/>
              <a:t>CMS Statewide Transition Plan Toolkit for Alignment with the Home and Community-Based Services (HCBS) Final Regulation’s Setting Requirements, dated September 5, 2014.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hlinkClick r:id="rId4"/>
              </a:rPr>
              <a:t>https://www.medicaid.gov/medicaid/hcbs/training/index.tml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C12ECBF2-B07B-493D-B8A1-7A63C86A3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AC271D-F279-495E-87C5-19E2655A57A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29759222-770E-4BFD-B5C9-76086838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Resources (2 of 2)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784D4A3C-9517-4417-B1DE-EC799619E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1100" b="1" dirty="0">
              <a:solidFill>
                <a:prstClr val="black"/>
              </a:solidFill>
              <a:latin typeface="Calibri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b="1" dirty="0"/>
              <a:t>HCBS Training Series:</a:t>
            </a:r>
            <a:r>
              <a:rPr lang="en-US" dirty="0"/>
              <a:t> Monitoring of Compliance with Home and Community-Based Settings Requirements, presentation dated March 9, 2016</a:t>
            </a: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dirty="0"/>
              <a:t> </a:t>
            </a:r>
            <a:r>
              <a:rPr lang="en-US" altLang="en-US" dirty="0">
                <a:hlinkClick r:id="rId3"/>
              </a:rPr>
              <a:t>https://www.medicaid.gov/medicaid/hcbs/training/index.html</a:t>
            </a:r>
            <a:endParaRPr lang="en-US" alt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BC3DB58-8762-4081-BDFC-C59CD030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98E812-E1FB-48D5-BBF9-56627A2B1254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uvenHealth_FinalExternal">
  <a:themeElements>
    <a:clrScheme name="TruvenHealth">
      <a:dk1>
        <a:srgbClr val="25282A"/>
      </a:dk1>
      <a:lt1>
        <a:sysClr val="window" lastClr="FFFFFF"/>
      </a:lt1>
      <a:dk2>
        <a:srgbClr val="0C55C5"/>
      </a:dk2>
      <a:lt2>
        <a:srgbClr val="FFFFFF"/>
      </a:lt2>
      <a:accent1>
        <a:srgbClr val="0C55C5"/>
      </a:accent1>
      <a:accent2>
        <a:srgbClr val="49007A"/>
      </a:accent2>
      <a:accent3>
        <a:srgbClr val="230078"/>
      </a:accent3>
      <a:accent4>
        <a:srgbClr val="6EA8E3"/>
      </a:accent4>
      <a:accent5>
        <a:srgbClr val="9E69BC"/>
      </a:accent5>
      <a:accent6>
        <a:srgbClr val="8466BC"/>
      </a:accent6>
      <a:hlink>
        <a:srgbClr val="1A2362"/>
      </a:hlink>
      <a:folHlink>
        <a:srgbClr val="25282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spcBef>
            <a:spcPts val="600"/>
          </a:spcBef>
          <a:spcAft>
            <a:spcPts val="600"/>
          </a:spcAft>
          <a:buClr>
            <a:schemeClr val="tx2"/>
          </a:buClr>
          <a:buFont typeface="Wingdings" charset="2"/>
          <a:buChar char="§"/>
          <a:defRPr sz="2000" dirty="0">
            <a:cs typeface="Arial"/>
          </a:defRPr>
        </a:defPPr>
      </a:lstStyle>
    </a:txDef>
  </a:objectDefaults>
  <a:extraClrSchemeLst>
    <a:extraClrScheme>
      <a:clrScheme name="TruvenHealth_FinalExternal 1">
        <a:dk1>
          <a:srgbClr val="0C55C5"/>
        </a:dk1>
        <a:lt1>
          <a:srgbClr val="FFFFFF"/>
        </a:lt1>
        <a:dk2>
          <a:srgbClr val="25282A"/>
        </a:dk2>
        <a:lt2>
          <a:srgbClr val="FFFFFF"/>
        </a:lt2>
        <a:accent1>
          <a:srgbClr val="0C55C5"/>
        </a:accent1>
        <a:accent2>
          <a:srgbClr val="49007A"/>
        </a:accent2>
        <a:accent3>
          <a:srgbClr val="ACACAC"/>
        </a:accent3>
        <a:accent4>
          <a:srgbClr val="DADADA"/>
        </a:accent4>
        <a:accent5>
          <a:srgbClr val="AAB4DF"/>
        </a:accent5>
        <a:accent6>
          <a:srgbClr val="41006E"/>
        </a:accent6>
        <a:hlink>
          <a:srgbClr val="1A2362"/>
        </a:hlink>
        <a:folHlink>
          <a:srgbClr val="25282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Gotham Bold</vt:lpstr>
      <vt:lpstr>Myriad Pro</vt:lpstr>
      <vt:lpstr>Symbol</vt:lpstr>
      <vt:lpstr>Times New Roman</vt:lpstr>
      <vt:lpstr>Wingdings</vt:lpstr>
      <vt:lpstr>TruvenHealth_FinalExternal</vt:lpstr>
      <vt:lpstr>Office Theme</vt:lpstr>
      <vt:lpstr> Communication with Beneficiaries and Resolution of Beneficiary Concerns</vt:lpstr>
      <vt:lpstr>Resources  (1 of 2)</vt:lpstr>
      <vt:lpstr>Resources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2018-09-07T20:31:29Z</dcterms:created>
  <dcterms:modified xsi:type="dcterms:W3CDTF">2018-09-07T20:43:51Z</dcterms:modified>
</cp:coreProperties>
</file>