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300" r:id="rId3"/>
    <p:sldId id="366" r:id="rId4"/>
    <p:sldId id="367" r:id="rId5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6355" autoAdjust="0"/>
  </p:normalViewPr>
  <p:slideViewPr>
    <p:cSldViewPr>
      <p:cViewPr varScale="1">
        <p:scale>
          <a:sx n="40" d="100"/>
          <a:sy n="40" d="100"/>
        </p:scale>
        <p:origin x="22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75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47"/>
    </p:cViewPr>
  </p:sorterViewPr>
  <p:notesViewPr>
    <p:cSldViewPr>
      <p:cViewPr>
        <p:scale>
          <a:sx n="100" d="100"/>
          <a:sy n="100" d="100"/>
        </p:scale>
        <p:origin x="-1824" y="396"/>
      </p:cViewPr>
      <p:guideLst>
        <p:guide orient="horz" pos="2949"/>
        <p:guide pos="22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40F3D-641F-4F5E-B184-4661487A05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357" tIns="45679" rIns="91357" bIns="456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FFC85-D268-4278-938A-0842F8878D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1357" tIns="45679" rIns="91357" bIns="456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EA4DB32-4C7D-44F9-9C84-24F4B705176D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D1CDC-F738-4805-8E97-E6AB739707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357" tIns="45679" rIns="91357" bIns="456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CEA19-C638-4809-958F-04F14C4C1F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1357" tIns="45679" rIns="91357" bIns="456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DAA3D50-538A-486D-8F1B-46B3AECA14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BCEE91-5A80-4022-9FC8-33B2C70F02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FA51C4-E508-488D-94CC-E2E900770E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1F954F6-ED59-4FDE-A591-8D95A26A84B3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7FD33E1-DA12-404F-A0C1-8A670414CD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8" tIns="46549" rIns="93098" bIns="4654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4C548F1-71DF-4D60-BEE3-A9A82431E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3098" tIns="46549" rIns="93098" bIns="4654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07B82-733F-44F7-8E35-715EAE9E0C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05519-BF8F-49D7-BD65-1277E7A9A7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098" tIns="46549" rIns="93098" bIns="465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3C1A7BC-1523-4953-A2F2-AEC164DABC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A5CEC537-8D1D-4758-9711-C7AD41894D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928343DB-7D3C-4529-A9B6-5206D4E35F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D7B1B109-65BF-4063-853A-5DF16266E7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9300" indent="-28733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54113" indent="-23018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17663" indent="-23018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79625" indent="-23018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368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940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512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084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3697163-2653-4113-B8E3-710AC3B92AE2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4E43B200-89A0-4CC7-8AA6-7FEFE7298F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02748237-D23B-4F71-A207-19C9964DAA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6D24E0FB-D4F7-4ACE-92C5-DE03737EC3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A5E1D4E-8F70-4F13-A2EA-39AA495E997E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1B6E8D41-6C4E-4A6F-A146-843A97BE59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9EFF3D25-96D8-4C5E-84EF-15E82B5755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326A4D18-49A1-4464-9A62-65E85EA1A9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B844885-5B59-4D18-A2D8-CA909E832D2E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GettyImages_116377250.jpg">
            <a:extLst>
              <a:ext uri="{FF2B5EF4-FFF2-40B4-BE49-F238E27FC236}">
                <a16:creationId xmlns:a16="http://schemas.microsoft.com/office/drawing/2014/main" id="{2A22E39E-3E94-476C-9D77-DE2488861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3BE0EA1-CF51-401F-91FE-2CE352AD2807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5B1997-9F86-403C-9D85-9A4292F2FD10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B53F2E-2A4D-43B7-8B91-BC0643E9A4CA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21" descr="tru_logo_4cp_pos_noTM.png">
            <a:extLst>
              <a:ext uri="{FF2B5EF4-FFF2-40B4-BE49-F238E27FC236}">
                <a16:creationId xmlns:a16="http://schemas.microsoft.com/office/drawing/2014/main" id="{33E2E729-653E-4294-B102-27370FCFE1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0200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" charset="2"/>
              <a:buNone/>
              <a:tabLst/>
              <a:defRPr lang="en-US" sz="2200" smtClean="0"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887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5BCDC-F30D-43AD-B65A-3510A742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900B633-B737-446E-9C2D-E75E71D4CE3B}" type="datetime1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F2161-8403-4DAB-84C8-5424ADCF9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726E6-0830-4CA0-9A9E-047DE8AD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CF56B932-5715-4B02-B9CC-7142F8699C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4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C993E-3C0D-4ABD-ACAE-EFFAEA96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40CEC39-9A31-4E83-B386-DF5FD50A1E87}" type="datetime1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2A658-66FE-441F-BE37-B79440520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83478-9011-4F7B-B075-581CF3B2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1A2DDF81-500B-4ABB-BF89-93BFDE22AD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514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9DDD11-5BE8-4CF9-AAB6-E40792A2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851C4CBE-A9EE-44F3-ADDD-D77780889E72}" type="datetime1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0CBAEB-BB89-4100-A4A6-9ED441A06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60DC60-171F-4206-9B77-CB0D3CEC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FF63A23-F8B6-4893-96DC-4A306562D0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454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1092213-74DA-47BA-8651-75AB13CB7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02ED010-E74A-43BB-8896-224B63D88286}" type="datetime1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B76053-5C78-41A4-81D6-1782A4563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4823A4-26EF-4ADB-A469-EA87F31A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DF0FD37E-CBDE-4E6E-9DFF-7FCB45F3B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745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AAEBA39-CFC7-476F-9D1B-F10644D0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134164C0-5B84-4DCA-8EB2-C5A6401A8A2C}" type="datetime1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51B404-0878-4110-806C-C802C27D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865F432-0883-457C-9557-5D0CCB96C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D554E86D-03FB-4FE9-B7E9-6982325EF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421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4BF6CD1-7274-46B0-959A-67AAE3896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4ED2ABB0-6C8C-478E-BE0D-9FB715008051}" type="datetime1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2C342FB-2F90-4292-88A7-C9B6E2252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340A192-3DB8-4AA8-9B7A-4F28070B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B7D4A758-A476-488E-803E-077E420FB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543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488A11-A931-4FCD-98A2-EF40D2BB8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0002B89-B94A-44CD-9EFF-D275F7F42FFB}" type="datetime1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CBE4CC-1BAB-402D-AE4D-91810D71F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8E0E24-ECAA-4994-A590-C2B31002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E5D826C0-9B05-4710-88DC-C7DE2B2E11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008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223E07-2328-45FA-8F16-30561AE3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EB278DB-D602-492F-A528-833C87A6A8BD}" type="datetime1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F4F17F-ED50-4EC2-BDCB-AB86EB8D2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21F93A-739A-4364-850B-3D0B99570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9A793199-C061-47C2-8EAA-F538359DB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174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7F9D9-8740-4924-B0F7-EFDB4EBB1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BC178F6-A55B-4DF4-965E-48EC7D0ECC7F}" type="datetime1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2E338-B877-4D4B-B4E2-65E9323D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BF750-E0CE-44B0-A80D-DA8FA9B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62D7DF7-00B2-41B9-85E5-BF09B129B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607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8EB19-E265-4815-A20F-14ABCF40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1ABA152-2943-43CE-B8BD-767CDCB40EFC}" type="datetime1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40346-0F7E-44B7-83CB-A1588D18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1C289-CC8A-47B0-805F-CA5D4CBBC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624F46E-F1C5-43D7-B575-604E9016D6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78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42-19733431.jpg">
            <a:extLst>
              <a:ext uri="{FF2B5EF4-FFF2-40B4-BE49-F238E27FC236}">
                <a16:creationId xmlns:a16="http://schemas.microsoft.com/office/drawing/2014/main" id="{F492A3F9-9674-4570-BA4E-F4D8EE8549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350"/>
            <a:ext cx="9145588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814D08A-3CD8-49EE-86A2-31C119F37717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8F7D58-F541-44EF-80C8-3932F22DEECC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5D37FD-226C-4969-B7AC-F88CE6B0AF38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21" descr="tru_logo_4cp_pos_noTM.png">
            <a:extLst>
              <a:ext uri="{FF2B5EF4-FFF2-40B4-BE49-F238E27FC236}">
                <a16:creationId xmlns:a16="http://schemas.microsoft.com/office/drawing/2014/main" id="{C50F7542-1933-4826-9EA5-C1626AE639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9725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>
              <a:buNone/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821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tru_logo_4cp_pos_noTM.png">
            <a:extLst>
              <a:ext uri="{FF2B5EF4-FFF2-40B4-BE49-F238E27FC236}">
                <a16:creationId xmlns:a16="http://schemas.microsoft.com/office/drawing/2014/main" id="{301912A5-6AD4-4A7A-8944-81DD3EA215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59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55B62E7-C23B-4F53-98CF-35F4B547C631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1BD24A-E1AA-4ECF-8639-229B5994E3D8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2338BA-2198-4FEA-A04B-6A1B942EBEB6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0200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>
              <a:buNone/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086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4800600"/>
          </a:xfrm>
        </p:spPr>
        <p:txBody>
          <a:bodyPr/>
          <a:lstStyle>
            <a:lvl1pPr>
              <a:buClr>
                <a:schemeClr val="tx2"/>
              </a:buClr>
              <a:defRPr>
                <a:latin typeface="+mn-lt"/>
                <a:cs typeface="Arial"/>
              </a:defRPr>
            </a:lvl1pPr>
            <a:lvl2pPr>
              <a:buClr>
                <a:schemeClr val="tx2"/>
              </a:buClr>
              <a:defRPr>
                <a:latin typeface="+mn-lt"/>
                <a:cs typeface="Arial"/>
              </a:defRPr>
            </a:lvl2pPr>
            <a:lvl3pPr>
              <a:buClr>
                <a:schemeClr val="tx2"/>
              </a:buClr>
              <a:defRPr>
                <a:latin typeface="+mn-lt"/>
                <a:cs typeface="Arial"/>
              </a:defRPr>
            </a:lvl3pPr>
            <a:lvl4pPr>
              <a:buClr>
                <a:schemeClr val="tx2"/>
              </a:buClr>
              <a:defRPr>
                <a:latin typeface="+mn-lt"/>
                <a:cs typeface="Arial"/>
              </a:defRPr>
            </a:lvl4pPr>
            <a:lvl5pPr>
              <a:buClr>
                <a:schemeClr val="tx2"/>
              </a:buClr>
              <a:defRPr>
                <a:latin typeface="+mn-lt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0FB8674-C864-48A9-9F15-2630FBE32E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9FDEB5-B663-4C4F-B186-EC119EFDB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19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5169896-D6B0-4810-AF76-B3422E14C4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AF7D0F-A88C-4804-9D1E-A8426AB4EE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30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or Content,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15B3F9-067E-41A8-A785-4A93A92E42D0}"/>
              </a:ext>
            </a:extLst>
          </p:cNvPr>
          <p:cNvSpPr/>
          <p:nvPr userDrawn="1"/>
        </p:nvSpPr>
        <p:spPr>
          <a:xfrm>
            <a:off x="0" y="0"/>
            <a:ext cx="2590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347497E-0B34-40A5-9B34-17FBDD146A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1A0457-7DA0-4E29-9C88-1139A0543E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05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1"/>
            <a:ext cx="38862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800600" y="1143001"/>
            <a:ext cx="38862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AA8A37-FBAE-44BC-91E8-FD67D48258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6B72F4-2424-4295-9F08-BA792F66D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59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38862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782762"/>
            <a:ext cx="3886200" cy="41608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2"/>
          </p:nvPr>
        </p:nvSpPr>
        <p:spPr>
          <a:xfrm>
            <a:off x="4800600" y="1143000"/>
            <a:ext cx="38862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3"/>
          </p:nvPr>
        </p:nvSpPr>
        <p:spPr>
          <a:xfrm>
            <a:off x="4800600" y="1782762"/>
            <a:ext cx="3886200" cy="41608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BDCA90-830F-4330-AB36-3659D496B24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8A1005A6-63BB-427D-932F-D06396EFD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3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AF5FE-5BE1-4F12-A9D3-015360D18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67C74ABD-20C7-4271-B9BB-6DC246DC7CE6}" type="datetime1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76E7C-A899-4FD8-9136-DB623E7BA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9EA0C-2EEA-420D-BEBA-04353861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1B151ADC-3643-431C-B6BF-00FFAA1B8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80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D403EBC-7A6D-4EA9-95E3-5B14C66890E4}"/>
              </a:ext>
            </a:extLst>
          </p:cNvPr>
          <p:cNvSpPr/>
          <p:nvPr/>
        </p:nvSpPr>
        <p:spPr>
          <a:xfrm>
            <a:off x="8686800" y="6400800"/>
            <a:ext cx="4572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47E8920-16EC-4102-9E37-755C53126F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62000" y="11430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ABD52-013C-4EA0-8DF4-FCBBED85F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5334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68146C91-165C-4CA6-BCF6-CF1336862BD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10" descr="tru_logo_4cp_pos_noTM.png">
            <a:extLst>
              <a:ext uri="{FF2B5EF4-FFF2-40B4-BE49-F238E27FC236}">
                <a16:creationId xmlns:a16="http://schemas.microsoft.com/office/drawing/2014/main" id="{DD8A319C-2DF5-4821-9457-D63B9DE3816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20701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0" name="Group 14">
            <a:extLst>
              <a:ext uri="{FF2B5EF4-FFF2-40B4-BE49-F238E27FC236}">
                <a16:creationId xmlns:a16="http://schemas.microsoft.com/office/drawing/2014/main" id="{009D099B-0CCD-4FCA-AA38-035876C38A26}"/>
              </a:ext>
            </a:extLst>
          </p:cNvPr>
          <p:cNvGrpSpPr>
            <a:grpSpLocks/>
          </p:cNvGrpSpPr>
          <p:nvPr/>
        </p:nvGrpSpPr>
        <p:grpSpPr bwMode="auto">
          <a:xfrm>
            <a:off x="0" y="187325"/>
            <a:ext cx="609600" cy="484188"/>
            <a:chOff x="0" y="187960"/>
            <a:chExt cx="609600" cy="4837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B96AE87-A311-4EFB-826C-F8F8809624F1}"/>
                </a:ext>
              </a:extLst>
            </p:cNvPr>
            <p:cNvSpPr/>
            <p:nvPr userDrawn="1"/>
          </p:nvSpPr>
          <p:spPr>
            <a:xfrm>
              <a:off x="0" y="187960"/>
              <a:ext cx="304800" cy="1522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1ED69A4-444B-49B1-BB9F-22BEE439176E}"/>
                </a:ext>
              </a:extLst>
            </p:cNvPr>
            <p:cNvSpPr/>
            <p:nvPr userDrawn="1"/>
          </p:nvSpPr>
          <p:spPr>
            <a:xfrm>
              <a:off x="0" y="351309"/>
              <a:ext cx="609600" cy="1522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8CFA5CB-6522-4A34-9AAC-652AF513D158}"/>
                </a:ext>
              </a:extLst>
            </p:cNvPr>
            <p:cNvSpPr/>
            <p:nvPr userDrawn="1"/>
          </p:nvSpPr>
          <p:spPr>
            <a:xfrm>
              <a:off x="0" y="519414"/>
              <a:ext cx="457200" cy="15224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1031" name="TextBox 16">
            <a:extLst>
              <a:ext uri="{FF2B5EF4-FFF2-40B4-BE49-F238E27FC236}">
                <a16:creationId xmlns:a16="http://schemas.microsoft.com/office/drawing/2014/main" id="{40F75AD8-532C-40AC-8BB1-B8EA9B80ACDD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24031" y="5439569"/>
            <a:ext cx="17668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>
                <a:sym typeface="Symbol" charset="0"/>
              </a:rPr>
              <a:t>2012 Truven Health Analytics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5" r:id="rId1"/>
    <p:sldLayoutId id="2147485126" r:id="rId2"/>
    <p:sldLayoutId id="2147485127" r:id="rId3"/>
    <p:sldLayoutId id="2147485121" r:id="rId4"/>
    <p:sldLayoutId id="2147485122" r:id="rId5"/>
    <p:sldLayoutId id="2147485128" r:id="rId6"/>
    <p:sldLayoutId id="2147485123" r:id="rId7"/>
    <p:sldLayoutId id="2147485124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1pPr>
      <a:lvl2pPr marL="742950" indent="-28575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MS PGothic" pitchFamily="34" charset="-128"/>
          <a:cs typeface="Arial"/>
        </a:defRPr>
      </a:lvl2pPr>
      <a:lvl3pPr marL="11430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3pPr>
      <a:lvl4pPr marL="16002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4pPr>
      <a:lvl5pPr marL="20574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2D28CA70-E457-41E2-A2B2-C227B1E069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7DBCDF18-1911-40F0-943A-38B4ED66CF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166938" y="1992313"/>
            <a:ext cx="486251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28E6C-AA7C-4283-A621-F48884803C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457200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2AA1D01-E97A-4254-90CE-48F720A7F238}" type="datetime1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EEE3E-DA91-4D1F-9FC8-8D11EF78F9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A6291-2250-486F-8E41-287F0090E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05600" y="64690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10CA510-512E-4A9A-8F9F-9BDA719BDB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9" r:id="rId1"/>
    <p:sldLayoutId id="2147485130" r:id="rId2"/>
    <p:sldLayoutId id="2147485131" r:id="rId3"/>
    <p:sldLayoutId id="2147485132" r:id="rId4"/>
    <p:sldLayoutId id="2147485133" r:id="rId5"/>
    <p:sldLayoutId id="2147485134" r:id="rId6"/>
    <p:sldLayoutId id="2147485135" r:id="rId7"/>
    <p:sldLayoutId id="2147485136" r:id="rId8"/>
    <p:sldLayoutId id="2147485137" r:id="rId9"/>
    <p:sldLayoutId id="2147485138" r:id="rId10"/>
    <p:sldLayoutId id="214748513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CBS@cmh.hhs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medicaid.gov/medicaid/hcbs/guidance/settings/index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id.gov/medicaid/hcbs/training/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hcbscms.sharepoint.com/sites/hcbs" TargetMode="External"/><Relationship Id="rId4" Type="http://schemas.openxmlformats.org/officeDocument/2006/relationships/hyperlink" Target="https://www.medicaid.gov/medicaid/hcbs/transition-plan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 descr="The Centers for Medicare and Medicaid Services Logo.">
            <a:extLst>
              <a:ext uri="{FF2B5EF4-FFF2-40B4-BE49-F238E27FC236}">
                <a16:creationId xmlns:a16="http://schemas.microsoft.com/office/drawing/2014/main" id="{ED01CAAB-FA4F-499A-A321-1988FF72E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639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1">
            <a:extLst>
              <a:ext uri="{FF2B5EF4-FFF2-40B4-BE49-F238E27FC236}">
                <a16:creationId xmlns:a16="http://schemas.microsoft.com/office/drawing/2014/main" id="{71312AA8-F488-48C0-836A-CA2202E83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700" y="1219200"/>
            <a:ext cx="8874125" cy="1470025"/>
          </a:xfrm>
        </p:spPr>
        <p:txBody>
          <a:bodyPr/>
          <a:lstStyle/>
          <a:p>
            <a:r>
              <a:rPr lang="en-US" altLang="en-US" sz="3200">
                <a:solidFill>
                  <a:schemeClr val="tx2"/>
                </a:solidFill>
                <a:latin typeface="Myriad Pro" charset="0"/>
              </a:rPr>
              <a:t>The Process for Final Approval:</a:t>
            </a:r>
            <a:br>
              <a:rPr lang="en-US" altLang="en-US" sz="3200">
                <a:solidFill>
                  <a:schemeClr val="tx2"/>
                </a:solidFill>
                <a:latin typeface="Myriad Pro" charset="0"/>
              </a:rPr>
            </a:br>
            <a:r>
              <a:rPr lang="en-US" altLang="en-US" sz="3200">
                <a:solidFill>
                  <a:schemeClr val="tx2"/>
                </a:solidFill>
                <a:latin typeface="Myriad Pro" charset="0"/>
              </a:rPr>
              <a:t>Ongoing Monitoring</a:t>
            </a:r>
          </a:p>
        </p:txBody>
      </p:sp>
      <p:pic>
        <p:nvPicPr>
          <p:cNvPr id="18436" name="Picture 6" descr="Image of a doctor's stethoscope">
            <a:extLst>
              <a:ext uri="{FF2B5EF4-FFF2-40B4-BE49-F238E27FC236}">
                <a16:creationId xmlns:a16="http://schemas.microsoft.com/office/drawing/2014/main" id="{6D2B0ED8-EAFC-41E1-8FE2-ADDC1C1547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3095625"/>
            <a:ext cx="15255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a doctor treating a child">
            <a:extLst>
              <a:ext uri="{FF2B5EF4-FFF2-40B4-BE49-F238E27FC236}">
                <a16:creationId xmlns:a16="http://schemas.microsoft.com/office/drawing/2014/main" id="{C789140D-8129-47B9-B019-328D6E2F9E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4403725"/>
            <a:ext cx="15430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7" descr="a doctor writing a prescription">
            <a:extLst>
              <a:ext uri="{FF2B5EF4-FFF2-40B4-BE49-F238E27FC236}">
                <a16:creationId xmlns:a16="http://schemas.microsoft.com/office/drawing/2014/main" id="{2DD518E2-28D6-411F-821E-AE36AE4955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5611813"/>
            <a:ext cx="1543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32A2619-79AB-473C-B801-36329E4377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2803525"/>
            <a:ext cx="6400800" cy="1752600"/>
          </a:xfrm>
        </p:spPr>
        <p:txBody>
          <a:bodyPr anchor="ctr"/>
          <a:lstStyle/>
          <a:p>
            <a:pPr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Division of Long-Term Services and Supports</a:t>
            </a: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Disabled and Elderly Health Programs Group</a:t>
            </a: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Center for Medicaid and CHIP Services</a:t>
            </a:r>
          </a:p>
          <a:p>
            <a:pPr algn="l"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Module </a:t>
            </a:r>
            <a:r>
              <a:rPr lang="en-US" altLang="en-US" b="1">
                <a:solidFill>
                  <a:schemeClr val="bg1"/>
                </a:solidFill>
              </a:rPr>
              <a:t>5 Links to Additional Information: </a:t>
            </a:r>
            <a:r>
              <a:rPr lang="en-US" altLang="en-US" b="1" dirty="0">
                <a:solidFill>
                  <a:schemeClr val="bg1"/>
                </a:solidFill>
              </a:rPr>
              <a:t>Ongoing Monitoring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852B0CBF-1B73-4626-B599-2422F46A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Resources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14026-6659-486F-92E6-C4B35744D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dirty="0"/>
              <a:t>Central Office Contact—Division of Long-Term Services and Supports: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b="1" dirty="0">
                <a:hlinkClick r:id="rId3"/>
              </a:rPr>
              <a:t>HCBS@cmh.hhs.gov</a:t>
            </a:r>
            <a:r>
              <a:rPr lang="en-US" b="1" dirty="0"/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b="1" dirty="0"/>
              <a:t>HCBS Guidance/Settings: </a:t>
            </a:r>
            <a:r>
              <a:rPr lang="en-US" dirty="0"/>
              <a:t>CMS Statewide Transition Plan Toolkit for Alignment with the Home and Community-Based Services (HCBS) Final Regulation’s Setting Requirements, dated September 5, 2014.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hlinkClick r:id="rId4"/>
              </a:rPr>
              <a:t>https://www.medicaid.gov/medicaid/hcbs/guidance/settings/index.html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05A762FA-6814-48EB-9801-CED52D006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6557CC-FC67-4951-9AFB-DBE8A32C2167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A10589F-7A32-42E8-A3B7-1BCF99FA4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Resources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81BC8-FE27-4F31-9516-ABDEB80D6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b="1" dirty="0"/>
              <a:t>HCBS Training Series: </a:t>
            </a:r>
            <a:r>
              <a:rPr lang="en-US" dirty="0"/>
              <a:t>Monitoring of Compliance with Home and Community-Based Settings Requirements, presentation dated March 9, 2016.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hlinkClick r:id="rId3"/>
              </a:rPr>
              <a:t>https://www.medicaid.gov/medicaid/hcbs/training/index.html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b="1" dirty="0"/>
              <a:t>Statewide Transition Plans: Table of STP available documents: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 </a:t>
            </a:r>
            <a:r>
              <a:rPr lang="en-US" dirty="0">
                <a:hlinkClick r:id="rId4"/>
              </a:rPr>
              <a:t>https://www.medicaid.gov/medicaid/hcbs/transition-plan/index.html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b="1" dirty="0"/>
              <a:t>HCBS Statewide Transition Plan Website: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hlinkClick r:id="rId5"/>
              </a:rPr>
              <a:t>https://hcbscms.sharepoint.com/sites/hcbs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53BBF266-006B-40AC-BA5A-0BE4D3DA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B32679-7B66-40F9-AF84-5CA7EF1367FA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uvenHealth_FinalExternal">
  <a:themeElements>
    <a:clrScheme name="TruvenHealth">
      <a:dk1>
        <a:srgbClr val="25282A"/>
      </a:dk1>
      <a:lt1>
        <a:sysClr val="window" lastClr="FFFFFF"/>
      </a:lt1>
      <a:dk2>
        <a:srgbClr val="0C55C5"/>
      </a:dk2>
      <a:lt2>
        <a:srgbClr val="FFFFFF"/>
      </a:lt2>
      <a:accent1>
        <a:srgbClr val="0C55C5"/>
      </a:accent1>
      <a:accent2>
        <a:srgbClr val="49007A"/>
      </a:accent2>
      <a:accent3>
        <a:srgbClr val="230078"/>
      </a:accent3>
      <a:accent4>
        <a:srgbClr val="6EA8E3"/>
      </a:accent4>
      <a:accent5>
        <a:srgbClr val="9E69BC"/>
      </a:accent5>
      <a:accent6>
        <a:srgbClr val="8466BC"/>
      </a:accent6>
      <a:hlink>
        <a:srgbClr val="1A2362"/>
      </a:hlink>
      <a:folHlink>
        <a:srgbClr val="25282A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spcBef>
            <a:spcPts val="600"/>
          </a:spcBef>
          <a:spcAft>
            <a:spcPts val="600"/>
          </a:spcAft>
          <a:buClr>
            <a:schemeClr val="tx2"/>
          </a:buClr>
          <a:buFont typeface="Wingdings" charset="2"/>
          <a:buChar char="§"/>
          <a:defRPr sz="2000" dirty="0">
            <a:cs typeface="Arial"/>
          </a:defRPr>
        </a:defPPr>
      </a:lstStyle>
    </a:txDef>
  </a:objectDefaults>
  <a:extraClrSchemeLst>
    <a:extraClrScheme>
      <a:clrScheme name="TruvenHealth_FinalExternal 1">
        <a:dk1>
          <a:srgbClr val="0C55C5"/>
        </a:dk1>
        <a:lt1>
          <a:srgbClr val="FFFFFF"/>
        </a:lt1>
        <a:dk2>
          <a:srgbClr val="25282A"/>
        </a:dk2>
        <a:lt2>
          <a:srgbClr val="FFFFFF"/>
        </a:lt2>
        <a:accent1>
          <a:srgbClr val="0C55C5"/>
        </a:accent1>
        <a:accent2>
          <a:srgbClr val="49007A"/>
        </a:accent2>
        <a:accent3>
          <a:srgbClr val="ACACAC"/>
        </a:accent3>
        <a:accent4>
          <a:srgbClr val="DADADA"/>
        </a:accent4>
        <a:accent5>
          <a:srgbClr val="AAB4DF"/>
        </a:accent5>
        <a:accent6>
          <a:srgbClr val="41006E"/>
        </a:accent6>
        <a:hlink>
          <a:srgbClr val="1A2362"/>
        </a:hlink>
        <a:folHlink>
          <a:srgbClr val="25282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203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Gotham Bold</vt:lpstr>
      <vt:lpstr>Myriad Pro</vt:lpstr>
      <vt:lpstr>Symbol</vt:lpstr>
      <vt:lpstr>Times New Roman</vt:lpstr>
      <vt:lpstr>Wingdings</vt:lpstr>
      <vt:lpstr>TruvenHealth_FinalExternal</vt:lpstr>
      <vt:lpstr>Office Theme</vt:lpstr>
      <vt:lpstr>The Process for Final Approval: Ongoing Monitoring</vt:lpstr>
      <vt:lpstr>Resources (1 of 2)</vt:lpstr>
      <vt:lpstr>Resources (2 of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2018-09-11T18:53:49Z</dcterms:created>
  <dcterms:modified xsi:type="dcterms:W3CDTF">2018-10-30T17:27:37Z</dcterms:modified>
</cp:coreProperties>
</file>