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  <p:sldMasterId id="2147483666" r:id="rId2"/>
  </p:sldMasterIdLst>
  <p:notesMasterIdLst>
    <p:notesMasterId r:id="rId22"/>
  </p:notesMasterIdLst>
  <p:handoutMasterIdLst>
    <p:handoutMasterId r:id="rId23"/>
  </p:handoutMasterIdLst>
  <p:sldIdLst>
    <p:sldId id="300" r:id="rId3"/>
    <p:sldId id="349" r:id="rId4"/>
    <p:sldId id="350" r:id="rId5"/>
    <p:sldId id="351" r:id="rId6"/>
    <p:sldId id="352" r:id="rId7"/>
    <p:sldId id="374" r:id="rId8"/>
    <p:sldId id="372" r:id="rId9"/>
    <p:sldId id="378" r:id="rId10"/>
    <p:sldId id="377" r:id="rId11"/>
    <p:sldId id="353" r:id="rId12"/>
    <p:sldId id="354" r:id="rId13"/>
    <p:sldId id="375" r:id="rId14"/>
    <p:sldId id="358" r:id="rId15"/>
    <p:sldId id="359" r:id="rId16"/>
    <p:sldId id="360" r:id="rId17"/>
    <p:sldId id="361" r:id="rId18"/>
    <p:sldId id="362" r:id="rId19"/>
    <p:sldId id="363" r:id="rId20"/>
    <p:sldId id="452" r:id="rId21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86355" autoAdjust="0"/>
  </p:normalViewPr>
  <p:slideViewPr>
    <p:cSldViewPr>
      <p:cViewPr varScale="1">
        <p:scale>
          <a:sx n="63" d="100"/>
          <a:sy n="63" d="100"/>
        </p:scale>
        <p:origin x="181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75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747"/>
    </p:cViewPr>
  </p:sorterViewPr>
  <p:notesViewPr>
    <p:cSldViewPr>
      <p:cViewPr>
        <p:scale>
          <a:sx n="100" d="100"/>
          <a:sy n="100" d="100"/>
        </p:scale>
        <p:origin x="-1824" y="396"/>
      </p:cViewPr>
      <p:guideLst>
        <p:guide orient="horz" pos="2949"/>
        <p:guide pos="223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BC40F3D-641F-4F5E-B184-4661487A05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1357" tIns="45679" rIns="91357" bIns="4567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EFFC85-D268-4278-938A-0842F8878D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wrap="square" lIns="91357" tIns="45679" rIns="91357" bIns="456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EA4DB32-4C7D-44F9-9C84-24F4B705176D}" type="datetimeFigureOut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6D1CDC-F738-4805-8E97-E6AB7397076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1357" tIns="45679" rIns="91357" bIns="4567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2CEA19-C638-4809-958F-04F14C4C1F9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1357" tIns="45679" rIns="91357" bIns="456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DAA3D50-538A-486D-8F1B-46B3AECA14C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DBCEE91-5A80-4022-9FC8-33B2C70F02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3098" tIns="46549" rIns="93098" bIns="4654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FA51C4-E508-488D-94CC-E2E900770E4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wrap="square" lIns="93098" tIns="46549" rIns="93098" bIns="4654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1F954F6-ED59-4FDE-A591-8D95A26A84B3}" type="datetimeFigureOut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7FD33E1-DA12-404F-A0C1-8A670414CD9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98" tIns="46549" rIns="93098" bIns="4654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4C548F1-71DF-4D60-BEE3-A9A82431E7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8025" y="4448175"/>
            <a:ext cx="5661025" cy="4213225"/>
          </a:xfrm>
          <a:prstGeom prst="rect">
            <a:avLst/>
          </a:prstGeom>
        </p:spPr>
        <p:txBody>
          <a:bodyPr vert="horz" lIns="93098" tIns="46549" rIns="93098" bIns="4654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007B82-733F-44F7-8E35-715EAE9E0C2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3098" tIns="46549" rIns="93098" bIns="4654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805519-BF8F-49D7-BD65-1277E7A9A7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3098" tIns="46549" rIns="93098" bIns="465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3C1A7BC-1523-4953-A2F2-AEC164DABCC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A5CEC537-8D1D-4758-9711-C7AD41894DB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928343DB-7D3C-4529-A9B6-5206D4E35F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D7B1B109-65BF-4063-853A-5DF16266E7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9300" indent="-287338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54113" indent="-230188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17663" indent="-230188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79625" indent="-230188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368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940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512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9084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F3697163-2653-4113-B8E3-710AC3B92AE2}" type="slidenum">
              <a:rPr lang="en-US" altLang="en-US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>
            <a:extLst>
              <a:ext uri="{FF2B5EF4-FFF2-40B4-BE49-F238E27FC236}">
                <a16:creationId xmlns:a16="http://schemas.microsoft.com/office/drawing/2014/main" id="{C96827B0-4301-4220-BD6B-2762092BF9E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C41F045-AD18-4C51-B48F-622A386BB0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2228" name="Slide Number Placeholder 3">
            <a:extLst>
              <a:ext uri="{FF2B5EF4-FFF2-40B4-BE49-F238E27FC236}">
                <a16:creationId xmlns:a16="http://schemas.microsoft.com/office/drawing/2014/main" id="{3503EEF2-FAD2-4685-8669-5221B9BCB3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9D52804-4A46-4F4A-9B54-C2A94AA8F39D}" type="slidenum">
              <a:rPr lang="en-US" altLang="en-US">
                <a:latin typeface="Calibri" panose="020F0502020204030204" pitchFamily="34" charset="0"/>
              </a:rPr>
              <a:pPr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F0530C0A-9219-47D2-942D-B320C6D7840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>
            <a:extLst>
              <a:ext uri="{FF2B5EF4-FFF2-40B4-BE49-F238E27FC236}">
                <a16:creationId xmlns:a16="http://schemas.microsoft.com/office/drawing/2014/main" id="{29359143-D334-45B4-AD4B-859FBB6871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53252" name="Slide Number Placeholder 3">
            <a:extLst>
              <a:ext uri="{FF2B5EF4-FFF2-40B4-BE49-F238E27FC236}">
                <a16:creationId xmlns:a16="http://schemas.microsoft.com/office/drawing/2014/main" id="{62BEDF9A-1EBE-48A8-AB95-A818BF468E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F4960B12-126B-4C17-A0FE-E43E5454C230}" type="slidenum">
              <a:rPr lang="en-US" altLang="en-US">
                <a:latin typeface="Calibri" panose="020F0502020204030204" pitchFamily="34" charset="0"/>
              </a:rPr>
              <a:pPr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>
            <a:extLst>
              <a:ext uri="{FF2B5EF4-FFF2-40B4-BE49-F238E27FC236}">
                <a16:creationId xmlns:a16="http://schemas.microsoft.com/office/drawing/2014/main" id="{E262D398-1759-4704-A5D1-F6311CEF2D0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5847A32-B0A0-460E-8B86-5349139693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4276" name="Slide Number Placeholder 3">
            <a:extLst>
              <a:ext uri="{FF2B5EF4-FFF2-40B4-BE49-F238E27FC236}">
                <a16:creationId xmlns:a16="http://schemas.microsoft.com/office/drawing/2014/main" id="{945CC29D-08ED-4547-95F4-00788EBF6F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7FB2305D-3295-4367-B19D-3D0C1207DC6A}" type="slidenum">
              <a:rPr lang="en-US" altLang="en-US">
                <a:latin typeface="Calibri" panose="020F0502020204030204" pitchFamily="34" charset="0"/>
              </a:rPr>
              <a:pPr/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>
            <a:extLst>
              <a:ext uri="{FF2B5EF4-FFF2-40B4-BE49-F238E27FC236}">
                <a16:creationId xmlns:a16="http://schemas.microsoft.com/office/drawing/2014/main" id="{6199D89A-D37D-447E-80A7-44B6EDA13D3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0408C9E-F248-437E-99C0-75F9835D7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1938" y="4300538"/>
            <a:ext cx="6629400" cy="48768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5300" name="Slide Number Placeholder 3">
            <a:extLst>
              <a:ext uri="{FF2B5EF4-FFF2-40B4-BE49-F238E27FC236}">
                <a16:creationId xmlns:a16="http://schemas.microsoft.com/office/drawing/2014/main" id="{25C55E53-7E9A-43DD-96BB-17DED52D25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01DE2B07-B200-421A-851E-BA889D1DD1FC}" type="slidenum">
              <a:rPr lang="en-US" altLang="en-US">
                <a:latin typeface="Calibri" panose="020F0502020204030204" pitchFamily="34" charset="0"/>
              </a:rPr>
              <a:pPr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>
            <a:extLst>
              <a:ext uri="{FF2B5EF4-FFF2-40B4-BE49-F238E27FC236}">
                <a16:creationId xmlns:a16="http://schemas.microsoft.com/office/drawing/2014/main" id="{ABB7DD57-7D55-424C-89C2-F517DFDB543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904321B-1FDB-4739-BFD3-F9091A03B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1938" y="4300538"/>
            <a:ext cx="6400800" cy="48768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6324" name="Slide Number Placeholder 3">
            <a:extLst>
              <a:ext uri="{FF2B5EF4-FFF2-40B4-BE49-F238E27FC236}">
                <a16:creationId xmlns:a16="http://schemas.microsoft.com/office/drawing/2014/main" id="{BD59042B-B8E4-4071-84EF-74EBBCB5DC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749A12C6-0F5A-4242-A1B5-0329650D91E0}" type="slidenum">
              <a:rPr lang="en-US" altLang="en-US">
                <a:latin typeface="Calibri" panose="020F0502020204030204" pitchFamily="34" charset="0"/>
              </a:rPr>
              <a:pPr/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21095F8E-7E80-4D93-8B59-9570EDD7208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2492B71-FCE2-4ABC-AA1D-2B40761472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AF662E47-9820-47FE-AC08-1D402F7B22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DD0BFE87-0414-492D-BF1D-86A56928886D}" type="slidenum">
              <a:rPr lang="en-US" altLang="en-US">
                <a:latin typeface="Calibri" panose="020F0502020204030204" pitchFamily="34" charset="0"/>
              </a:rPr>
              <a:pPr/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>
            <a:extLst>
              <a:ext uri="{FF2B5EF4-FFF2-40B4-BE49-F238E27FC236}">
                <a16:creationId xmlns:a16="http://schemas.microsoft.com/office/drawing/2014/main" id="{21B319B8-E2C2-4C58-A8AF-27EF8AD1BDB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>
            <a:extLst>
              <a:ext uri="{FF2B5EF4-FFF2-40B4-BE49-F238E27FC236}">
                <a16:creationId xmlns:a16="http://schemas.microsoft.com/office/drawing/2014/main" id="{05B963A3-F1F3-4257-BEE2-B555E1FA2B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58372" name="Slide Number Placeholder 3">
            <a:extLst>
              <a:ext uri="{FF2B5EF4-FFF2-40B4-BE49-F238E27FC236}">
                <a16:creationId xmlns:a16="http://schemas.microsoft.com/office/drawing/2014/main" id="{F26297E0-AB61-4B7E-AFC0-832571EDD3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57F30ADF-7820-4B09-98E1-8B674B42403E}" type="slidenum">
              <a:rPr lang="en-US" altLang="en-US">
                <a:latin typeface="Calibri" panose="020F0502020204030204" pitchFamily="34" charset="0"/>
              </a:rPr>
              <a:pPr/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>
            <a:extLst>
              <a:ext uri="{FF2B5EF4-FFF2-40B4-BE49-F238E27FC236}">
                <a16:creationId xmlns:a16="http://schemas.microsoft.com/office/drawing/2014/main" id="{AFF407F8-1980-4D01-A9A3-3E7CDC92AA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B79F268-6904-434E-B06D-F606BE5D01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9396" name="Slide Number Placeholder 3">
            <a:extLst>
              <a:ext uri="{FF2B5EF4-FFF2-40B4-BE49-F238E27FC236}">
                <a16:creationId xmlns:a16="http://schemas.microsoft.com/office/drawing/2014/main" id="{037E7C67-490F-4218-AB91-2C63C1E74C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ED34564-F1F4-4F0B-BF74-0B0DA8AB7AA0}" type="slidenum">
              <a:rPr lang="en-US" altLang="en-US">
                <a:latin typeface="Calibri" panose="020F0502020204030204" pitchFamily="34" charset="0"/>
              </a:rPr>
              <a:pPr/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>
            <a:extLst>
              <a:ext uri="{FF2B5EF4-FFF2-40B4-BE49-F238E27FC236}">
                <a16:creationId xmlns:a16="http://schemas.microsoft.com/office/drawing/2014/main" id="{7E64FCC0-9D33-4892-91A0-FB2696B32CB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ACE5B46-E98A-490A-A510-E56434A322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0420" name="Slide Number Placeholder 3">
            <a:extLst>
              <a:ext uri="{FF2B5EF4-FFF2-40B4-BE49-F238E27FC236}">
                <a16:creationId xmlns:a16="http://schemas.microsoft.com/office/drawing/2014/main" id="{38920679-C2D2-4D0A-AD77-FF33C26FFC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FD1DE445-10C3-46B1-92CD-021166FE8159}" type="slidenum">
              <a:rPr lang="en-US" altLang="en-US">
                <a:latin typeface="Calibri" panose="020F0502020204030204" pitchFamily="34" charset="0"/>
              </a:rPr>
              <a:pPr/>
              <a:t>18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>
            <a:extLst>
              <a:ext uri="{FF2B5EF4-FFF2-40B4-BE49-F238E27FC236}">
                <a16:creationId xmlns:a16="http://schemas.microsoft.com/office/drawing/2014/main" id="{F998B6DC-432F-48AD-8174-55EEF5DFDF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>
            <a:extLst>
              <a:ext uri="{FF2B5EF4-FFF2-40B4-BE49-F238E27FC236}">
                <a16:creationId xmlns:a16="http://schemas.microsoft.com/office/drawing/2014/main" id="{998362B8-90FE-4317-9A11-A63D2AF80F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66564" name="Slide Number Placeholder 3">
            <a:extLst>
              <a:ext uri="{FF2B5EF4-FFF2-40B4-BE49-F238E27FC236}">
                <a16:creationId xmlns:a16="http://schemas.microsoft.com/office/drawing/2014/main" id="{F29DD530-7800-4287-807D-CBEC9C26B0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36600" indent="-28257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33475" indent="-22542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585913" indent="-22542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39938" indent="-22542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49713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5433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1153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6873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EBA931C2-7483-419E-A178-8DAE3E31AAF8}" type="slidenum">
              <a:rPr lang="en-US" altLang="en-US">
                <a:latin typeface="Calibri" panose="020F0502020204030204" pitchFamily="34" charset="0"/>
              </a:rPr>
              <a:pPr/>
              <a:t>19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>
            <a:extLst>
              <a:ext uri="{FF2B5EF4-FFF2-40B4-BE49-F238E27FC236}">
                <a16:creationId xmlns:a16="http://schemas.microsoft.com/office/drawing/2014/main" id="{C9CD98BB-B43A-40CB-8FFF-7CAA450537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C1441C75-71DB-455F-A143-B66E3986AB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defRPr/>
            </a:pPr>
            <a:endParaRPr lang="en-US" altLang="en-US" dirty="0"/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2D12B3D6-84EC-49CA-AB4B-053EAA4F17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9300" indent="-287338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54113" indent="-230188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17663" indent="-230188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79625" indent="-230188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368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940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512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9084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3B78EB55-0B2E-4EA2-A10D-B122EE460CE2}" type="slidenum">
              <a:rPr lang="en-US" altLang="en-US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80EB1393-1224-44D5-9CFB-BF9B7C8A9E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1E5B634-036E-43B4-A466-08225853A2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7CD1A1ED-A774-475F-A609-0865990A4D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D880CDF2-D7D2-4E66-B975-5A9BF4579733}" type="slidenum">
              <a:rPr lang="en-US" altLang="en-US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>
            <a:extLst>
              <a:ext uri="{FF2B5EF4-FFF2-40B4-BE49-F238E27FC236}">
                <a16:creationId xmlns:a16="http://schemas.microsoft.com/office/drawing/2014/main" id="{B4C46BDC-111A-44D1-86A0-07584C42C6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>
            <a:extLst>
              <a:ext uri="{FF2B5EF4-FFF2-40B4-BE49-F238E27FC236}">
                <a16:creationId xmlns:a16="http://schemas.microsoft.com/office/drawing/2014/main" id="{B72B8B46-0969-4B48-9019-12CE1DA33C1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A06E28BC-F1CC-4133-A433-18AF1B1898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7713" indent="-287338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50938" indent="-230188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12900" indent="-230188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73275" indent="-230188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3047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8767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4487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90207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A56346D-72A2-4563-9185-451214F53B83}" type="slidenum">
              <a:rPr lang="en-US" altLang="en-US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008FFBFE-9A59-43FE-8B2A-B9A719121E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E5D0C60-4BF4-4F82-A0ED-95F83A57D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738" y="4300538"/>
            <a:ext cx="6172200" cy="4648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8BAC593A-3DD2-4D9C-85F6-2296114099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729E7F97-1CF8-4CC4-95BF-43C8E752F426}" type="slidenum">
              <a:rPr lang="en-US" altLang="en-US">
                <a:latin typeface="Calibri" panose="020F0502020204030204" pitchFamily="34" charset="0"/>
              </a:rPr>
              <a:pPr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C9ADC0D1-45F8-4421-83DA-70E87165D47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2BBFFAE0-1444-44BE-BBBB-F897A4D373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48705BA7-0340-4383-AF63-E80E10B7FB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AAA24A4-BA70-43B9-92D3-44C890FCD6F7}" type="slidenum">
              <a:rPr lang="en-US" altLang="en-US">
                <a:latin typeface="Calibri" panose="020F0502020204030204" pitchFamily="34" charset="0"/>
              </a:rPr>
              <a:pPr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B5BE8C0F-D072-48EE-B4AE-814FC10B3F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2A9133-A1EF-4C04-8FD9-F9DF23DBF9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715FD26D-A422-43C4-AED8-405CDECB5B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CC123E4-80E3-4410-A0EE-897618077480}" type="slidenum">
              <a:rPr lang="en-US" altLang="en-US">
                <a:latin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>
            <a:extLst>
              <a:ext uri="{FF2B5EF4-FFF2-40B4-BE49-F238E27FC236}">
                <a16:creationId xmlns:a16="http://schemas.microsoft.com/office/drawing/2014/main" id="{15AAF275-0BA8-4C78-9C20-C2CB65DCBE4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76338" y="719138"/>
            <a:ext cx="4683125" cy="3511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CE17AE6-2543-4CDD-AEEE-886306AD6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4338" y="4300538"/>
            <a:ext cx="6324600" cy="48768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E23DAB30-3F50-4A23-8885-617E993659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AE41FFB-27F3-49C6-8696-68D1CA13260F}" type="slidenum">
              <a:rPr lang="en-US" altLang="en-US">
                <a:latin typeface="Calibri" panose="020F0502020204030204" pitchFamily="34" charset="0"/>
              </a:rPr>
              <a:pPr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7B3C7A1F-B97C-4F96-BD53-CB43064242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5F43E34-EDE9-485A-8022-5397592C41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741D4855-8FC2-4F0E-9B65-76632BBABC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D4B60B11-0933-4D77-AA14-95D189A46A06}" type="slidenum">
              <a:rPr lang="en-US" altLang="en-US">
                <a:latin typeface="Calibri" panose="020F0502020204030204" pitchFamily="34" charset="0"/>
              </a:rPr>
              <a:pPr/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GettyImages_116377250.jpg">
            <a:extLst>
              <a:ext uri="{FF2B5EF4-FFF2-40B4-BE49-F238E27FC236}">
                <a16:creationId xmlns:a16="http://schemas.microsoft.com/office/drawing/2014/main" id="{2A22E39E-3E94-476C-9D77-DE2488861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3BE0EA1-CF51-401F-91FE-2CE352AD2807}"/>
              </a:ext>
            </a:extLst>
          </p:cNvPr>
          <p:cNvSpPr/>
          <p:nvPr userDrawn="1"/>
        </p:nvSpPr>
        <p:spPr>
          <a:xfrm>
            <a:off x="0" y="3200400"/>
            <a:ext cx="5713413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5B1997-9F86-403C-9D85-9A4292F2FD10}"/>
              </a:ext>
            </a:extLst>
          </p:cNvPr>
          <p:cNvSpPr/>
          <p:nvPr userDrawn="1"/>
        </p:nvSpPr>
        <p:spPr>
          <a:xfrm>
            <a:off x="0" y="3962400"/>
            <a:ext cx="6629400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B53F2E-2A4D-43B7-8B91-BC0643E9A4CA}"/>
              </a:ext>
            </a:extLst>
          </p:cNvPr>
          <p:cNvSpPr/>
          <p:nvPr userDrawn="1"/>
        </p:nvSpPr>
        <p:spPr>
          <a:xfrm>
            <a:off x="0" y="4724400"/>
            <a:ext cx="4572000" cy="609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21" descr="tru_logo_4cp_pos_noTM.png">
            <a:extLst>
              <a:ext uri="{FF2B5EF4-FFF2-40B4-BE49-F238E27FC236}">
                <a16:creationId xmlns:a16="http://schemas.microsoft.com/office/drawing/2014/main" id="{33E2E729-653E-4294-B102-27370FCFE17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304165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304800" y="3200400"/>
            <a:ext cx="5410200" cy="6096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100000"/>
              </a:lnSpc>
              <a:spcAft>
                <a:spcPts val="1800"/>
              </a:spcAft>
              <a:defRPr sz="2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304800" y="3962400"/>
            <a:ext cx="6324600" cy="609600"/>
          </a:xfrm>
        </p:spPr>
        <p:txBody>
          <a:bodyPr anchor="ctr">
            <a:normAutofit/>
          </a:bodyPr>
          <a:lstStyle>
            <a:lvl1pPr marL="0" marR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Tx/>
              <a:buFont typeface="Wingdings" charset="2"/>
              <a:buNone/>
              <a:tabLst/>
              <a:defRPr lang="en-US" sz="2200" smtClean="0">
                <a:latin typeface="Arial" pitchFamily="34" charset="0"/>
                <a:cs typeface="Arial" pitchFamily="34" charset="0"/>
              </a:defRPr>
            </a:lvl1pPr>
            <a:lvl2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2pPr>
            <a:lvl3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3pPr>
            <a:lvl4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4pPr>
            <a:lvl5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/>
          </p:nvPr>
        </p:nvSpPr>
        <p:spPr>
          <a:xfrm>
            <a:off x="304800" y="4724400"/>
            <a:ext cx="4267200" cy="609600"/>
          </a:xfrm>
        </p:spPr>
        <p:txBody>
          <a:bodyPr anchor="ctr"/>
          <a:lstStyle>
            <a:lvl1pPr>
              <a:buNone/>
              <a:defRPr sz="160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8872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86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5BCDC-F30D-43AD-B65A-3510A7428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7900B633-B737-446E-9C2D-E75E71D4CE3B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F2161-8403-4DAB-84C8-5424ADCF9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726E6-0830-4CA0-9A9E-047DE8AD7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CF56B932-5715-4B02-B9CC-7142F8699C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435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C993E-3C0D-4ABD-ACAE-EFFAEA96C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940CEC39-9A31-4E83-B386-DF5FD50A1E87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42A658-66FE-441F-BE37-B79440520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83478-9011-4F7B-B075-581CF3B23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1A2DDF81-500B-4ABB-BF89-93BFDE22AD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0514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19DDD11-5BE8-4CF9-AAB6-E40792A2C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851C4CBE-A9EE-44F3-ADDD-D77780889E72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B0CBAEB-BB89-4100-A4A6-9ED441A06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660DC60-171F-4206-9B77-CB0D3CEC6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4FF63A23-F8B6-4893-96DC-4A306562D0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0454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1092213-74DA-47BA-8651-75AB13CB7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002ED010-E74A-43BB-8896-224B63D88286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B76053-5C78-41A4-81D6-1782A4563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F4823A4-26EF-4ADB-A469-EA87F31AE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DF0FD37E-CBDE-4E6E-9DFF-7FCB45F3BC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745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AAEBA39-CFC7-476F-9D1B-F10644D0C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134164C0-5B84-4DCA-8EB2-C5A6401A8A2C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851B404-0878-4110-806C-C802C27D8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865F432-0883-457C-9557-5D0CCB96C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D554E86D-03FB-4FE9-B7E9-6982325EF1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2421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4BF6CD1-7274-46B0-959A-67AAE3896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4ED2ABB0-6C8C-478E-BE0D-9FB715008051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2C342FB-2F90-4292-88A7-C9B6E2252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340A192-3DB8-4AA8-9B7A-4F28070BD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B7D4A758-A476-488E-803E-077E420FBF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2543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4488A11-A931-4FCD-98A2-EF40D2BB8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F0002B89-B94A-44CD-9EFF-D275F7F42FFB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1CBE4CC-1BAB-402D-AE4D-91810D71F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68E0E24-ECAA-4994-A590-C2B31002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E5D826C0-9B05-4710-88DC-C7DE2B2E11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4008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2223E07-2328-45FA-8F16-30561AE39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7EB278DB-D602-492F-A528-833C87A6A8BD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BF4F17F-ED50-4EC2-BDCB-AB86EB8D2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021F93A-739A-4364-850B-3D0B99570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9A793199-C061-47C2-8EAA-F538359DBF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7174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7F9D9-8740-4924-B0F7-EFDB4EBB1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3BC178F6-A55B-4DF4-965E-48EC7D0ECC7F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2E338-B877-4D4B-B4E2-65E9323D2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BF750-E0CE-44B0-A80D-DA8FA9B5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462D7DF7-00B2-41B9-85E5-BF09B129BC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86079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8EB19-E265-4815-A20F-14ABCF40A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01ABA152-2943-43CE-B8BD-767CDCB40EFC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40346-0F7E-44B7-83CB-A1588D182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1C289-CC8A-47B0-805F-CA5D4CBBC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4624F46E-F1C5-43D7-B575-604E9016D6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4780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42-19733431.jpg">
            <a:extLst>
              <a:ext uri="{FF2B5EF4-FFF2-40B4-BE49-F238E27FC236}">
                <a16:creationId xmlns:a16="http://schemas.microsoft.com/office/drawing/2014/main" id="{F492A3F9-9674-4570-BA4E-F4D8EE8549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6350"/>
            <a:ext cx="9145588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814D08A-3CD8-49EE-86A2-31C119F37717}"/>
              </a:ext>
            </a:extLst>
          </p:cNvPr>
          <p:cNvSpPr/>
          <p:nvPr userDrawn="1"/>
        </p:nvSpPr>
        <p:spPr>
          <a:xfrm>
            <a:off x="0" y="3200400"/>
            <a:ext cx="5713413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8F7D58-F541-44EF-80C8-3932F22DEECC}"/>
              </a:ext>
            </a:extLst>
          </p:cNvPr>
          <p:cNvSpPr/>
          <p:nvPr userDrawn="1"/>
        </p:nvSpPr>
        <p:spPr>
          <a:xfrm>
            <a:off x="0" y="3962400"/>
            <a:ext cx="6629400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5D37FD-226C-4969-B7AC-F88CE6B0AF38}"/>
              </a:ext>
            </a:extLst>
          </p:cNvPr>
          <p:cNvSpPr/>
          <p:nvPr userDrawn="1"/>
        </p:nvSpPr>
        <p:spPr>
          <a:xfrm>
            <a:off x="0" y="4724400"/>
            <a:ext cx="4572000" cy="609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21" descr="tru_logo_4cp_pos_noTM.png">
            <a:extLst>
              <a:ext uri="{FF2B5EF4-FFF2-40B4-BE49-F238E27FC236}">
                <a16:creationId xmlns:a16="http://schemas.microsoft.com/office/drawing/2014/main" id="{C50F7542-1933-4826-9EA5-C1626AE639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304165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304800" y="3200400"/>
            <a:ext cx="5419725" cy="6096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100000"/>
              </a:lnSpc>
              <a:spcAft>
                <a:spcPts val="1800"/>
              </a:spcAft>
              <a:defRPr sz="2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304800" y="3962400"/>
            <a:ext cx="6324600" cy="609600"/>
          </a:xfrm>
        </p:spPr>
        <p:txBody>
          <a:bodyPr anchor="ctr">
            <a:normAutofit/>
          </a:bodyPr>
          <a:lstStyle>
            <a:lvl1pPr>
              <a:buNone/>
              <a:defRPr sz="2200" b="1" i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2pPr>
            <a:lvl3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3pPr>
            <a:lvl4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4pPr>
            <a:lvl5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/>
          </p:nvPr>
        </p:nvSpPr>
        <p:spPr>
          <a:xfrm>
            <a:off x="304800" y="4724400"/>
            <a:ext cx="4267200" cy="609600"/>
          </a:xfrm>
        </p:spPr>
        <p:txBody>
          <a:bodyPr anchor="ctr"/>
          <a:lstStyle>
            <a:lvl1pPr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8215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tru_logo_4cp_pos_noTM.png">
            <a:extLst>
              <a:ext uri="{FF2B5EF4-FFF2-40B4-BE49-F238E27FC236}">
                <a16:creationId xmlns:a16="http://schemas.microsoft.com/office/drawing/2014/main" id="{301912A5-6AD4-4A7A-8944-81DD3EA215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15900"/>
            <a:ext cx="304165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55B62E7-C23B-4F53-98CF-35F4B547C631}"/>
              </a:ext>
            </a:extLst>
          </p:cNvPr>
          <p:cNvSpPr/>
          <p:nvPr userDrawn="1"/>
        </p:nvSpPr>
        <p:spPr>
          <a:xfrm>
            <a:off x="0" y="3200400"/>
            <a:ext cx="5713413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1BD24A-E1AA-4ECF-8639-229B5994E3D8}"/>
              </a:ext>
            </a:extLst>
          </p:cNvPr>
          <p:cNvSpPr/>
          <p:nvPr userDrawn="1"/>
        </p:nvSpPr>
        <p:spPr>
          <a:xfrm>
            <a:off x="0" y="3962400"/>
            <a:ext cx="6629400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2338BA-2198-4FEA-A04B-6A1B942EBEB6}"/>
              </a:ext>
            </a:extLst>
          </p:cNvPr>
          <p:cNvSpPr/>
          <p:nvPr userDrawn="1"/>
        </p:nvSpPr>
        <p:spPr>
          <a:xfrm>
            <a:off x="0" y="4724400"/>
            <a:ext cx="4572000" cy="609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itle 17"/>
          <p:cNvSpPr>
            <a:spLocks noGrp="1"/>
          </p:cNvSpPr>
          <p:nvPr>
            <p:ph type="title"/>
          </p:nvPr>
        </p:nvSpPr>
        <p:spPr>
          <a:xfrm>
            <a:off x="304800" y="3200400"/>
            <a:ext cx="5410200" cy="6096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100000"/>
              </a:lnSpc>
              <a:spcAft>
                <a:spcPts val="1800"/>
              </a:spcAft>
              <a:defRPr sz="2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304800" y="3962400"/>
            <a:ext cx="6324600" cy="609600"/>
          </a:xfrm>
        </p:spPr>
        <p:txBody>
          <a:bodyPr anchor="ctr">
            <a:normAutofit/>
          </a:bodyPr>
          <a:lstStyle>
            <a:lvl1pPr>
              <a:buNone/>
              <a:defRPr sz="2200" b="1" i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2pPr>
            <a:lvl3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3pPr>
            <a:lvl4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4pPr>
            <a:lvl5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11"/>
          </p:nvPr>
        </p:nvSpPr>
        <p:spPr>
          <a:xfrm>
            <a:off x="304800" y="4724400"/>
            <a:ext cx="4267200" cy="609600"/>
          </a:xfrm>
        </p:spPr>
        <p:txBody>
          <a:bodyPr anchor="ctr"/>
          <a:lstStyle>
            <a:lvl1pPr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0860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924800" cy="4800600"/>
          </a:xfrm>
        </p:spPr>
        <p:txBody>
          <a:bodyPr/>
          <a:lstStyle>
            <a:lvl1pPr>
              <a:buClr>
                <a:schemeClr val="tx2"/>
              </a:buClr>
              <a:defRPr>
                <a:latin typeface="+mn-lt"/>
                <a:cs typeface="Arial"/>
              </a:defRPr>
            </a:lvl1pPr>
            <a:lvl2pPr>
              <a:buClr>
                <a:schemeClr val="tx2"/>
              </a:buClr>
              <a:defRPr>
                <a:latin typeface="+mn-lt"/>
                <a:cs typeface="Arial"/>
              </a:defRPr>
            </a:lvl2pPr>
            <a:lvl3pPr>
              <a:buClr>
                <a:schemeClr val="tx2"/>
              </a:buClr>
              <a:defRPr>
                <a:latin typeface="+mn-lt"/>
                <a:cs typeface="Arial"/>
              </a:defRPr>
            </a:lvl3pPr>
            <a:lvl4pPr>
              <a:buClr>
                <a:schemeClr val="tx2"/>
              </a:buClr>
              <a:defRPr>
                <a:latin typeface="+mn-lt"/>
                <a:cs typeface="Arial"/>
              </a:defRPr>
            </a:lvl4pPr>
            <a:lvl5pPr>
              <a:buClr>
                <a:schemeClr val="tx2"/>
              </a:buClr>
              <a:defRPr>
                <a:latin typeface="+mn-lt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7"/>
          <p:cNvSpPr>
            <a:spLocks noGrp="1"/>
          </p:cNvSpPr>
          <p:nvPr>
            <p:ph type="title"/>
          </p:nvPr>
        </p:nvSpPr>
        <p:spPr>
          <a:xfrm>
            <a:off x="762000" y="76200"/>
            <a:ext cx="7924800" cy="762000"/>
          </a:xfrm>
          <a:prstGeom prst="rect">
            <a:avLst/>
          </a:prstGeom>
        </p:spPr>
        <p:txBody>
          <a:bodyPr anchor="ctr"/>
          <a:lstStyle>
            <a:lvl1pPr algn="l">
              <a:defRPr sz="2400" b="0" i="0">
                <a:solidFill>
                  <a:schemeClr val="accent1"/>
                </a:solidFill>
                <a:latin typeface="+mj-lt"/>
                <a:cs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0FB8674-C864-48A9-9F15-2630FBE32E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69FDEB5-B663-4C4F-B186-EC119EFDB2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19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7"/>
          <p:cNvSpPr>
            <a:spLocks noGrp="1"/>
          </p:cNvSpPr>
          <p:nvPr>
            <p:ph type="title"/>
          </p:nvPr>
        </p:nvSpPr>
        <p:spPr>
          <a:xfrm>
            <a:off x="762000" y="76200"/>
            <a:ext cx="7924800" cy="762000"/>
          </a:xfrm>
          <a:prstGeom prst="rect">
            <a:avLst/>
          </a:prstGeom>
        </p:spPr>
        <p:txBody>
          <a:bodyPr anchor="ctr"/>
          <a:lstStyle>
            <a:lvl1pPr algn="l">
              <a:defRPr sz="2400" b="0" i="0">
                <a:solidFill>
                  <a:schemeClr val="accent1"/>
                </a:solidFill>
                <a:latin typeface="+mj-lt"/>
                <a:cs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5169896-D6B0-4810-AF76-B3422E14C4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DAF7D0F-A88C-4804-9D1E-A8426AB4EE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30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itle or Content,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F15B3F9-067E-41A8-A785-4A93A92E42D0}"/>
              </a:ext>
            </a:extLst>
          </p:cNvPr>
          <p:cNvSpPr/>
          <p:nvPr userDrawn="1"/>
        </p:nvSpPr>
        <p:spPr>
          <a:xfrm>
            <a:off x="0" y="0"/>
            <a:ext cx="25908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347497E-0B34-40A5-9B34-17FBDD146A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B1A0457-7DA0-4E29-9C88-1139A0543E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3051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143001"/>
            <a:ext cx="3886200" cy="4800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2000" y="76200"/>
            <a:ext cx="7924800" cy="762000"/>
          </a:xfrm>
          <a:prstGeom prst="rect">
            <a:avLst/>
          </a:prstGeom>
        </p:spPr>
        <p:txBody>
          <a:bodyPr anchor="ctr"/>
          <a:lstStyle>
            <a:lvl1pPr algn="l">
              <a:defRPr sz="2400" b="0" i="0">
                <a:solidFill>
                  <a:schemeClr val="accent1"/>
                </a:solidFill>
                <a:latin typeface="+mj-lt"/>
                <a:cs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0"/>
          </p:nvPr>
        </p:nvSpPr>
        <p:spPr>
          <a:xfrm>
            <a:off x="4800600" y="1143001"/>
            <a:ext cx="3886200" cy="4800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CAA8A37-FBAE-44BC-91E8-FD67D48258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6B72F4-2424-4295-9F08-BA792F66DD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2596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143000"/>
            <a:ext cx="38862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  <a:latin typeface="+mj-lt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782762"/>
            <a:ext cx="3886200" cy="41608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762000" y="76200"/>
            <a:ext cx="7924800" cy="762000"/>
          </a:xfrm>
          <a:prstGeom prst="rect">
            <a:avLst/>
          </a:prstGeom>
        </p:spPr>
        <p:txBody>
          <a:bodyPr anchor="ctr"/>
          <a:lstStyle>
            <a:lvl1pPr algn="l">
              <a:defRPr sz="2400" b="0" i="0">
                <a:solidFill>
                  <a:schemeClr val="accent1"/>
                </a:solidFill>
                <a:latin typeface="+mj-lt"/>
                <a:cs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2"/>
          </p:nvPr>
        </p:nvSpPr>
        <p:spPr>
          <a:xfrm>
            <a:off x="4800600" y="1143000"/>
            <a:ext cx="38862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  <a:latin typeface="+mj-lt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3"/>
          </p:nvPr>
        </p:nvSpPr>
        <p:spPr>
          <a:xfrm>
            <a:off x="4800600" y="1782762"/>
            <a:ext cx="3886200" cy="41608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EBDCA90-830F-4330-AB36-3659D496B24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8A1005A6-63BB-427D-932F-D06396EFD1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893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AF5FE-5BE1-4F12-A9D3-015360D18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67C74ABD-20C7-4271-B9BB-6DC246DC7CE6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76E7C-A899-4FD8-9136-DB623E7BA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9EA0C-2EEA-420D-BEBA-043538617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1B151ADC-3643-431C-B6BF-00FFAA1B8C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803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4D403EBC-7A6D-4EA9-95E3-5B14C66890E4}"/>
              </a:ext>
            </a:extLst>
          </p:cNvPr>
          <p:cNvSpPr/>
          <p:nvPr/>
        </p:nvSpPr>
        <p:spPr>
          <a:xfrm>
            <a:off x="8686800" y="6400800"/>
            <a:ext cx="457200" cy="228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47E8920-16EC-4102-9E37-755C53126F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62000" y="1143000"/>
            <a:ext cx="7924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ABD52-013C-4EA0-8DF4-FCBBED85F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00800"/>
            <a:ext cx="533400" cy="228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fld id="{68146C91-165C-4CA6-BCF6-CF1336862BD5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10" descr="tru_logo_4cp_pos_noTM.png">
            <a:extLst>
              <a:ext uri="{FF2B5EF4-FFF2-40B4-BE49-F238E27FC236}">
                <a16:creationId xmlns:a16="http://schemas.microsoft.com/office/drawing/2014/main" id="{DD8A319C-2DF5-4821-9457-D63B9DE3816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19800"/>
            <a:ext cx="20701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0" name="Group 14">
            <a:extLst>
              <a:ext uri="{FF2B5EF4-FFF2-40B4-BE49-F238E27FC236}">
                <a16:creationId xmlns:a16="http://schemas.microsoft.com/office/drawing/2014/main" id="{009D099B-0CCD-4FCA-AA38-035876C38A26}"/>
              </a:ext>
            </a:extLst>
          </p:cNvPr>
          <p:cNvGrpSpPr>
            <a:grpSpLocks/>
          </p:cNvGrpSpPr>
          <p:nvPr/>
        </p:nvGrpSpPr>
        <p:grpSpPr bwMode="auto">
          <a:xfrm>
            <a:off x="0" y="187325"/>
            <a:ext cx="609600" cy="484188"/>
            <a:chOff x="0" y="187960"/>
            <a:chExt cx="609600" cy="4837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B96AE87-A311-4EFB-826C-F8F8809624F1}"/>
                </a:ext>
              </a:extLst>
            </p:cNvPr>
            <p:cNvSpPr/>
            <p:nvPr userDrawn="1"/>
          </p:nvSpPr>
          <p:spPr>
            <a:xfrm>
              <a:off x="0" y="187960"/>
              <a:ext cx="304800" cy="1522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1ED69A4-444B-49B1-BB9F-22BEE439176E}"/>
                </a:ext>
              </a:extLst>
            </p:cNvPr>
            <p:cNvSpPr/>
            <p:nvPr userDrawn="1"/>
          </p:nvSpPr>
          <p:spPr>
            <a:xfrm>
              <a:off x="0" y="351309"/>
              <a:ext cx="609600" cy="1522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8CFA5CB-6522-4A34-9AAC-652AF513D158}"/>
                </a:ext>
              </a:extLst>
            </p:cNvPr>
            <p:cNvSpPr/>
            <p:nvPr userDrawn="1"/>
          </p:nvSpPr>
          <p:spPr>
            <a:xfrm>
              <a:off x="0" y="519414"/>
              <a:ext cx="457200" cy="152247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</p:grpSp>
      <p:sp>
        <p:nvSpPr>
          <p:cNvPr id="1031" name="TextBox 16">
            <a:extLst>
              <a:ext uri="{FF2B5EF4-FFF2-40B4-BE49-F238E27FC236}">
                <a16:creationId xmlns:a16="http://schemas.microsoft.com/office/drawing/2014/main" id="{40F75AD8-532C-40AC-8BB1-B8EA9B80ACDD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8124031" y="5439569"/>
            <a:ext cx="17668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600">
                <a:sym typeface="Symbol" charset="0"/>
              </a:rPr>
              <a:t>2012 Truven Health Analytics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25" r:id="rId1"/>
    <p:sldLayoutId id="2147485126" r:id="rId2"/>
    <p:sldLayoutId id="2147485127" r:id="rId3"/>
    <p:sldLayoutId id="2147485121" r:id="rId4"/>
    <p:sldLayoutId id="2147485122" r:id="rId5"/>
    <p:sldLayoutId id="2147485128" r:id="rId6"/>
    <p:sldLayoutId id="2147485123" r:id="rId7"/>
    <p:sldLayoutId id="2147485124" r:id="rId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1pPr>
      <a:lvl2pPr marL="742950" indent="-285750" algn="l" rtl="0" eaLnBrk="0" fontAlgn="base" hangingPunct="0">
        <a:spcBef>
          <a:spcPts val="60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MS PGothic" pitchFamily="34" charset="-128"/>
          <a:cs typeface="Arial"/>
        </a:defRPr>
      </a:lvl2pPr>
      <a:lvl3pPr marL="1143000" indent="-228600" algn="l" rtl="0" eaLnBrk="0" fontAlgn="base" hangingPunct="0">
        <a:spcBef>
          <a:spcPts val="60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3pPr>
      <a:lvl4pPr marL="1600200" indent="-228600" algn="l" rtl="0" eaLnBrk="0" fontAlgn="base" hangingPunct="0">
        <a:spcBef>
          <a:spcPts val="600"/>
        </a:spcBef>
        <a:spcAft>
          <a:spcPts val="600"/>
        </a:spcAft>
        <a:buClr>
          <a:schemeClr val="tx2"/>
        </a:buClr>
        <a:buSzPct val="10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4pPr>
      <a:lvl5pPr marL="2057400" indent="-228600" algn="l" rtl="0" eaLnBrk="0" fontAlgn="base" hangingPunct="0">
        <a:spcBef>
          <a:spcPts val="60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2D28CA70-E457-41E2-A2B2-C227B1E069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7DBCDF18-1911-40F0-943A-38B4ED66CF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166938" y="1992313"/>
            <a:ext cx="4862512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28E6C-AA7C-4283-A621-F48884803C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457200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2AA1D01-E97A-4254-90CE-48F720A7F238}" type="datetime1">
              <a:rPr lang="en-US"/>
              <a:pPr>
                <a:defRPr/>
              </a:pPr>
              <a:t>9/11/2018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EEE3E-DA91-4D1F-9FC8-8D11EF78F9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A6291-2250-486F-8E41-287F0090E8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05600" y="646906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10CA510-512E-4A9A-8F9F-9BDA719BDB4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29" r:id="rId1"/>
    <p:sldLayoutId id="2147485130" r:id="rId2"/>
    <p:sldLayoutId id="2147485131" r:id="rId3"/>
    <p:sldLayoutId id="2147485132" r:id="rId4"/>
    <p:sldLayoutId id="2147485133" r:id="rId5"/>
    <p:sldLayoutId id="2147485134" r:id="rId6"/>
    <p:sldLayoutId id="2147485135" r:id="rId7"/>
    <p:sldLayoutId id="2147485136" r:id="rId8"/>
    <p:sldLayoutId id="2147485137" r:id="rId9"/>
    <p:sldLayoutId id="2147485138" r:id="rId10"/>
    <p:sldLayoutId id="2147485139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800" b="1" kern="1200">
          <a:solidFill>
            <a:schemeClr val="bg1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 descr="The Centers for Medicare and Medicaid Services Logo.">
            <a:extLst>
              <a:ext uri="{FF2B5EF4-FFF2-40B4-BE49-F238E27FC236}">
                <a16:creationId xmlns:a16="http://schemas.microsoft.com/office/drawing/2014/main" id="{ED01CAAB-FA4F-499A-A321-1988FF72E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63988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itle 1">
            <a:extLst>
              <a:ext uri="{FF2B5EF4-FFF2-40B4-BE49-F238E27FC236}">
                <a16:creationId xmlns:a16="http://schemas.microsoft.com/office/drawing/2014/main" id="{71312AA8-F488-48C0-836A-CA2202E836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700" y="1219200"/>
            <a:ext cx="8874125" cy="1470025"/>
          </a:xfrm>
        </p:spPr>
        <p:txBody>
          <a:bodyPr/>
          <a:lstStyle/>
          <a:p>
            <a:r>
              <a:rPr lang="en-US" altLang="en-US" sz="3200">
                <a:solidFill>
                  <a:schemeClr val="tx2"/>
                </a:solidFill>
                <a:latin typeface="Myriad Pro" charset="0"/>
              </a:rPr>
              <a:t>The Process for Final Approval:</a:t>
            </a:r>
            <a:br>
              <a:rPr lang="en-US" altLang="en-US" sz="3200">
                <a:solidFill>
                  <a:schemeClr val="tx2"/>
                </a:solidFill>
                <a:latin typeface="Myriad Pro" charset="0"/>
              </a:rPr>
            </a:br>
            <a:r>
              <a:rPr lang="en-US" altLang="en-US" sz="3200">
                <a:solidFill>
                  <a:schemeClr val="tx2"/>
                </a:solidFill>
                <a:latin typeface="Myriad Pro" charset="0"/>
              </a:rPr>
              <a:t>Ongoing Monitoring</a:t>
            </a:r>
          </a:p>
        </p:txBody>
      </p:sp>
      <p:pic>
        <p:nvPicPr>
          <p:cNvPr id="18436" name="Picture 6" descr="Image of a doctor's stethoscope">
            <a:extLst>
              <a:ext uri="{FF2B5EF4-FFF2-40B4-BE49-F238E27FC236}">
                <a16:creationId xmlns:a16="http://schemas.microsoft.com/office/drawing/2014/main" id="{6D2B0ED8-EAFC-41E1-8FE2-ADDC1C1547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3095625"/>
            <a:ext cx="1525587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 descr="a doctor treating a child">
            <a:extLst>
              <a:ext uri="{FF2B5EF4-FFF2-40B4-BE49-F238E27FC236}">
                <a16:creationId xmlns:a16="http://schemas.microsoft.com/office/drawing/2014/main" id="{C789140D-8129-47B9-B019-328D6E2F9E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4403725"/>
            <a:ext cx="154305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7" descr="a doctor writing a prescription">
            <a:extLst>
              <a:ext uri="{FF2B5EF4-FFF2-40B4-BE49-F238E27FC236}">
                <a16:creationId xmlns:a16="http://schemas.microsoft.com/office/drawing/2014/main" id="{2DD518E2-28D6-411F-821E-AE36AE4955C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5611813"/>
            <a:ext cx="15430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D32A2619-79AB-473C-B801-36329E4377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33600" y="2803525"/>
            <a:ext cx="6400800" cy="1752600"/>
          </a:xfrm>
        </p:spPr>
        <p:txBody>
          <a:bodyPr anchor="ctr"/>
          <a:lstStyle/>
          <a:p>
            <a:pPr>
              <a:spcBef>
                <a:spcPct val="0"/>
              </a:spcBef>
            </a:pPr>
            <a:endParaRPr lang="en-US" altLang="en-US" b="1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</a:pPr>
            <a:endParaRPr lang="en-US" altLang="en-US" b="1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</a:pPr>
            <a:endParaRPr lang="en-US" altLang="en-US" b="1" dirty="0">
              <a:solidFill>
                <a:schemeClr val="bg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Division of Long-Term Services and Supports</a:t>
            </a:r>
          </a:p>
          <a:p>
            <a:pPr algn="l">
              <a:spcBef>
                <a:spcPct val="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Disabled and Elderly Health Programs Group</a:t>
            </a:r>
          </a:p>
          <a:p>
            <a:pPr algn="l">
              <a:spcBef>
                <a:spcPct val="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Center for Medicaid and CHIP Services</a:t>
            </a:r>
          </a:p>
          <a:p>
            <a:pPr algn="l">
              <a:spcBef>
                <a:spcPct val="0"/>
              </a:spcBef>
            </a:pPr>
            <a:endParaRPr lang="en-US" altLang="en-US" b="1" dirty="0">
              <a:solidFill>
                <a:schemeClr val="bg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Module 5: Ongoing Monitoring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B9F88576-D900-4E55-962E-F8E5E10C2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Component 2: Strategies for Monitoring State –Level Remedial Actions 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D56608F8-7BD6-4833-BF44-6F1662BFB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u="sng"/>
              <a:t>State-level remedial actions:</a:t>
            </a:r>
          </a:p>
          <a:p>
            <a:pPr lvl="1"/>
            <a:r>
              <a:rPr lang="en-US" altLang="en-US"/>
              <a:t>Verify that each milestone in the STP is being met according to established timelines;</a:t>
            </a:r>
          </a:p>
          <a:p>
            <a:pPr lvl="1"/>
            <a:r>
              <a:rPr lang="en-US" altLang="en-US"/>
              <a:t>Track progress:</a:t>
            </a:r>
          </a:p>
          <a:p>
            <a:pPr lvl="2"/>
            <a:r>
              <a:rPr lang="en-US" altLang="en-US"/>
              <a:t>Be proactive if a milestone will not be met;</a:t>
            </a:r>
          </a:p>
          <a:p>
            <a:pPr lvl="2"/>
            <a:r>
              <a:rPr lang="en-US" altLang="en-US"/>
              <a:t>Notify CMS through the milestone tracking system if a milestone is delayed;</a:t>
            </a:r>
          </a:p>
          <a:p>
            <a:pPr lvl="2"/>
            <a:r>
              <a:rPr lang="en-US" altLang="en-US"/>
              <a:t>Review any associated milestones and make all necessary revisions, ensuring that all are completed by March 17, 2022.</a:t>
            </a:r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0998EACF-E140-4168-BE33-74EAD55CD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A6F3F6-FC0B-4742-AFF7-783CCD02F81E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069C4D02-E81D-4CB7-BD7C-0488BF470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Component 3: Strategies for Monitoring Provider-Level Remedial Actions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09D0E-D519-4016-BE99-52E246C06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7924800" cy="4419600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  <a:defRPr/>
            </a:pPr>
            <a:endParaRPr lang="en-US" u="sng" dirty="0"/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u="sng" dirty="0"/>
              <a:t>Provider-level remedial actions: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endParaRPr lang="en-US" u="sng" dirty="0"/>
          </a:p>
          <a:p>
            <a:pPr>
              <a:defRPr/>
            </a:pPr>
            <a:r>
              <a:rPr lang="en-US" dirty="0"/>
              <a:t>How to accomplish?</a:t>
            </a:r>
          </a:p>
          <a:p>
            <a:pPr lvl="1">
              <a:defRPr/>
            </a:pPr>
            <a:r>
              <a:rPr lang="en-US" dirty="0"/>
              <a:t>Seek input from beneficiaries and advocacy groups;</a:t>
            </a:r>
          </a:p>
          <a:p>
            <a:pPr lvl="1">
              <a:defRPr/>
            </a:pPr>
            <a:r>
              <a:rPr lang="en-US" dirty="0"/>
              <a:t>Require regular reporting by providers on progress in each remedial action;</a:t>
            </a:r>
          </a:p>
          <a:p>
            <a:pPr lvl="1">
              <a:defRPr/>
            </a:pPr>
            <a:r>
              <a:rPr lang="en-US" dirty="0"/>
              <a:t>Require providers to submit revised policies and procedures for state review.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u="sng" dirty="0"/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6B0D3218-D219-495A-9F82-F72E05FE1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BB2EEA-13D8-4C7E-B12A-280A358A61A6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02ECDACF-6E7C-49D1-9996-5CA65F180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Component 3: Verification of Provider Compliance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6909A-837F-4742-B4D9-6DB24B6AB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The state must verify provider compliance:</a:t>
            </a:r>
          </a:p>
          <a:p>
            <a:pPr lvl="1">
              <a:defRPr/>
            </a:pPr>
            <a:r>
              <a:rPr lang="en-US" dirty="0"/>
              <a:t>Conduct follow-up to confirm completed actions;</a:t>
            </a:r>
          </a:p>
          <a:p>
            <a:pPr lvl="1">
              <a:defRPr/>
            </a:pPr>
            <a:r>
              <a:rPr lang="en-US" dirty="0"/>
              <a:t>Use existing state oversight resources;</a:t>
            </a:r>
          </a:p>
          <a:p>
            <a:pPr lvl="1">
              <a:defRPr/>
            </a:pPr>
            <a:r>
              <a:rPr lang="en-US" dirty="0"/>
              <a:t>Use beneficiary experience surveys, desk audits, MCO reviews;</a:t>
            </a:r>
          </a:p>
          <a:p>
            <a:pPr lvl="1">
              <a:defRPr/>
            </a:pPr>
            <a:r>
              <a:rPr lang="en-US" dirty="0"/>
              <a:t>Consult with beneficiaries, families and advocacy groups.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CBADE75E-95E7-4923-9A7F-5932D4FF6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24E547-6DC8-4D27-B04D-680E1E637397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2C5BBD55-8C94-4970-9041-8E3D515DD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Component  4: Action Steps to Monitor Ongoing Compliance  (1of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ABE86-F11F-4A61-8F0C-D083A2BD7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The state’s 2</a:t>
            </a:r>
            <a:r>
              <a:rPr lang="en-US" baseline="30000" dirty="0"/>
              <a:t>nd</a:t>
            </a:r>
            <a:r>
              <a:rPr lang="en-US" dirty="0"/>
              <a:t> key responsibility: monitoring to ensure ongoing compliance with the settings rule: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Include details in the STP about the monitoring processes that are clear to any reader. The STP should describe:</a:t>
            </a:r>
          </a:p>
          <a:p>
            <a:pPr lvl="1">
              <a:defRPr/>
            </a:pPr>
            <a:r>
              <a:rPr lang="en-US" dirty="0"/>
              <a:t>Who will perform the monitoring;</a:t>
            </a:r>
          </a:p>
          <a:p>
            <a:pPr lvl="1">
              <a:defRPr/>
            </a:pPr>
            <a:r>
              <a:rPr lang="en-US" dirty="0"/>
              <a:t>The processes and tools that will be used;</a:t>
            </a:r>
          </a:p>
          <a:p>
            <a:pPr lvl="1">
              <a:defRPr/>
            </a:pPr>
            <a:r>
              <a:rPr lang="en-US" dirty="0"/>
              <a:t>The frequency of when the monitoring will occur;</a:t>
            </a:r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2090A600-4B8A-4218-B292-3AEB80F97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A9E120C-0F16-4B18-8807-F1DA84CBC7EB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5B162B5C-8028-483C-9793-37BFC9B26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Component 4: Action Steps to Monitor Ongoing Compliance (2of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3005D-F181-4313-B634-F9D0C0C23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dirty="0"/>
              <a:t>How the state will integrate the settings criteria into existing state processes and procedures;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What the state’s monitoring process is for individual, private homes;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Processes the state will use to continually assess settings versus processes used only to screen settings prior to enrollment.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B3CE0228-BA03-4863-AF4E-D4592CEA3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A39E6E1-26C9-4B37-840D-A754DA7B45A8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18088BD9-4AA4-4978-8E5C-F288D845A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Component 5: Methods to Accomplish the Monitoring Process (1of 2)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394ACC6A-99D6-411F-B950-608672997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state should determine the methods it will use to accomplish the monitoring process: </a:t>
            </a:r>
          </a:p>
          <a:p>
            <a:pPr lvl="1"/>
            <a:r>
              <a:rPr lang="en-US" altLang="en-US"/>
              <a:t>Site visits to make observations of settings;</a:t>
            </a:r>
          </a:p>
          <a:p>
            <a:pPr lvl="1"/>
            <a:r>
              <a:rPr lang="en-US" altLang="en-US"/>
              <a:t>Licensing and certification reviews;</a:t>
            </a:r>
          </a:p>
          <a:p>
            <a:pPr lvl="1"/>
            <a:r>
              <a:rPr lang="en-US" altLang="en-US"/>
              <a:t>Case manager visits;</a:t>
            </a:r>
          </a:p>
          <a:p>
            <a:pPr lvl="1"/>
            <a:r>
              <a:rPr lang="en-US" altLang="en-US"/>
              <a:t>Validated provider self-assessment surveys;</a:t>
            </a:r>
          </a:p>
          <a:p>
            <a:pPr lvl="1"/>
            <a:r>
              <a:rPr lang="en-US" altLang="en-US"/>
              <a:t>Consumer satisfaction surveys linked to specific sites;</a:t>
            </a:r>
          </a:p>
          <a:p>
            <a:pPr lvl="1"/>
            <a:r>
              <a:rPr lang="en-US" altLang="en-US"/>
              <a:t>Managed Care Organizations’ performance monitoring.</a:t>
            </a: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1B5D8AB8-12D3-48C5-9404-0B6A931C6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06FCEF-887F-4E1A-BBED-CC272B4C949E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ADBC1DC7-386C-4E00-8212-7B6F36285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Component 5: Methods to Accomplish the Monitoring Process 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A9303-2BF9-4490-A4C7-EA39BF0D8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Other options for the state to consider:</a:t>
            </a:r>
          </a:p>
          <a:p>
            <a:pPr lvl="1">
              <a:defRPr/>
            </a:pPr>
            <a:r>
              <a:rPr lang="en-US" dirty="0"/>
              <a:t>Educating stakeholders to assist in monitoring;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Providing beneficiaries with targeted information;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Using Quality Assurance measures in the Home and Community-Based Services waivers and in state plan amendments. </a:t>
            </a:r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68456DBE-682B-4AC1-B91C-E3EB2E859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DFB8FCF-5DC0-403C-8D4C-612D73CE2055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E71BCD04-297F-4BCF-A8D4-585AF1A99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Review Questions/Monitoring</a:t>
            </a:r>
            <a:br>
              <a:rPr lang="en-US" altLang="en-US" sz="3200"/>
            </a:br>
            <a:r>
              <a:rPr lang="en-US" altLang="en-US" sz="3200"/>
              <a:t>(1 of 2)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9ABD07A6-F047-4A4E-8981-E28919B42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___Have you laid out a monitoring process for all settings 	where home and community-based services are delivered?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___Have you described the processes and tools you will use?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___Did you provide a detailed description of the monitoring 	and remediation process you will use with milestones and 	timelines for each action step?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___Did you indicate how licensing, certification and/or case 	management will be integrated into monitoring?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___Have you identified who will perform the monitoring?</a:t>
            </a: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AC0EC7A5-E45E-47E3-BEF8-E720D94D3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4496FC0-36FC-4B7E-AF83-41F5FACD4F12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E45B1B39-88E8-49E7-B9CF-A4BE3AECE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Review Questions/Monitoring</a:t>
            </a:r>
            <a:br>
              <a:rPr lang="en-US" altLang="en-US" sz="3200"/>
            </a:br>
            <a:r>
              <a:rPr lang="en-US" altLang="en-US" sz="3200"/>
              <a:t>(2 of 2)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AFA5D6DF-F8D2-4FC8-B3FC-2BF76F636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___Did you describe the frequency of the monitoring?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___If stakeholders are involved, did you describe group 	composition and frequency of meetings?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___Did you describe responsibilities of staff at government 	agencies?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___Have you identified any delegated monitoring 	responsibilities?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___Have you described how the state will monitor those 	entities that have been delegated monitoring 	responsibilities?</a:t>
            </a: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3812E321-24D6-4641-8516-1A48FE693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2BB0DF-3CA6-48C3-8204-CBD3B5829C32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>
            <a:extLst>
              <a:ext uri="{FF2B5EF4-FFF2-40B4-BE49-F238E27FC236}">
                <a16:creationId xmlns:a16="http://schemas.microsoft.com/office/drawing/2014/main" id="{6BA1076C-0695-4E52-840A-9BEAF9F7C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/>
          <a:lstStyle/>
          <a:p>
            <a:r>
              <a:rPr lang="en-US" altLang="en-US" sz="2800"/>
              <a:t>Technical Assistance/Resources to Assist in Communication with Beneficiaries and Resolution of Beneficiary Concerns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0A830-8487-4799-A6F7-E8190127D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dirty="0"/>
              <a:t>Requests for Technical Assistance can be made by visiting the HCBS Statewide Transition Plan Website and selecting the “Technical Assistance” link.</a:t>
            </a:r>
          </a:p>
          <a:p>
            <a:pPr>
              <a:defRPr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dirty="0"/>
              <a:t>Additional Resources to assist in the path to final approval can be accessed by visiting the HCBS Statewide Transition Plan Website and selecting the “Training” link.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65540" name="Slide Number Placeholder 3">
            <a:extLst>
              <a:ext uri="{FF2B5EF4-FFF2-40B4-BE49-F238E27FC236}">
                <a16:creationId xmlns:a16="http://schemas.microsoft.com/office/drawing/2014/main" id="{E9DF271F-28C2-4654-8C8A-F1A939C6B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0F468D8-6C7B-4673-BAB7-894F1A64AD94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6CB1F8A0-163A-4F24-841A-AC861CD9C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Objectives for Today’s Session</a:t>
            </a: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DF951868-4130-446E-95A2-45427BF3C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BB0F2A-3E55-4F54-81C4-C4B6864719BC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9460" name="Content Placeholder 2">
            <a:extLst>
              <a:ext uri="{FF2B5EF4-FFF2-40B4-BE49-F238E27FC236}">
                <a16:creationId xmlns:a16="http://schemas.microsoft.com/office/drawing/2014/main" id="{0FAC0BF1-AFF7-4313-8B26-07039888E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Identify the 5 Key Components outlined by CMS in the Statewide Transition Plan (STP) to ensure ongoing monitoring.</a:t>
            </a:r>
          </a:p>
          <a:p>
            <a:r>
              <a:rPr lang="en-US" altLang="en-US"/>
              <a:t>Learn how other states that have received final approval of their STPs have developed strategies to avoid barriers/challenges.</a:t>
            </a:r>
          </a:p>
          <a:p>
            <a:r>
              <a:rPr lang="en-US" altLang="en-US"/>
              <a:t>Self-assess the state’s current status on these components  using commonly asked questions as a guide. </a:t>
            </a:r>
          </a:p>
          <a:p>
            <a:r>
              <a:rPr lang="en-US" altLang="en-US"/>
              <a:t>Learn how to develop an action plan for next steps.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A4B67D55-DBF7-4902-8BC6-CCD30E010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5 Key Components for Final Approval: </a:t>
            </a:r>
            <a:br>
              <a:rPr lang="en-US" altLang="en-US" sz="2800" dirty="0"/>
            </a:br>
            <a:r>
              <a:rPr lang="en-US" altLang="en-US" sz="2800" dirty="0"/>
              <a:t>Ongoing Monitoring 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B05A258D-B09B-43A5-A535-409A6065B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924800" cy="42672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en-US" altLang="en-US" dirty="0"/>
              <a:t>The state uses/supplements CMS’ List of Standard Milestones and identifies reasonable timelines to implement and track progress toward complying with the settings rule by March 17, 2022.</a:t>
            </a: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en-US" altLang="en-US" dirty="0"/>
              <a:t>State designs strategies for monitoring remedial actions at the state-level. </a:t>
            </a: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en-US" altLang="en-US" dirty="0"/>
              <a:t>Develops strategies for monitoring provider-level remedial actions, including methods to verify provider compliance.</a:t>
            </a: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en-US" altLang="en-US" dirty="0"/>
              <a:t>Identifies action steps to monitor ongoing compliance.</a:t>
            </a: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en-US" altLang="en-US" dirty="0"/>
              <a:t>Develops methods to implement the monitoring process.</a:t>
            </a: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endParaRPr lang="en-US" altLang="en-US" dirty="0"/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endParaRPr lang="en-US" altLang="en-US" dirty="0"/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endParaRPr lang="en-US" altLang="en-US" dirty="0"/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endParaRPr lang="en-US" altLang="en-US" dirty="0"/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endParaRPr lang="en-US" altLang="en-US" dirty="0"/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endParaRPr lang="en-US" altLang="en-US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dirty="0"/>
              <a:t>	</a:t>
            </a:r>
          </a:p>
          <a:p>
            <a:pPr marL="457200" indent="-457200">
              <a:buFont typeface="Arial" panose="020B0604020202020204" pitchFamily="34" charset="0"/>
              <a:buAutoNum type="arabicPeriod" startAt="2"/>
              <a:defRPr/>
            </a:pPr>
            <a:endParaRPr lang="en-US" altLang="en-US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/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endParaRPr lang="en-US" altLang="en-US" dirty="0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57201FFE-9564-45D3-B85A-CA17E3BD3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937E3C-C858-42A7-8DF3-F1CA8E1E5226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5B426CEE-DD94-4FF2-A1E1-650FED4C5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What is CMS Looking for in the STP Review?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3282A6D8-D823-4D92-9BDB-A5DE5B7AB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381D6ED2-9063-498A-B21B-E642F12B1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544381-04F2-4AC2-910B-FC78A61B9F52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1509" name="Picture 2" descr="C:\Users\Bill\AppData\Local\Microsoft\Windows\Temporary Internet Files\Content.IE5\84559SDG\microscopio[1].jpg">
            <a:extLst>
              <a:ext uri="{FF2B5EF4-FFF2-40B4-BE49-F238E27FC236}">
                <a16:creationId xmlns:a16="http://schemas.microsoft.com/office/drawing/2014/main" id="{8769876C-D92C-437C-97D6-48382158D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000250"/>
            <a:ext cx="3657600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B45E0C16-E070-4F06-B65E-FDDAB9EA0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Monitoring and Quality Assurance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53A9A16D-42E2-4D99-A46C-C5C093332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The state is responsible for two key areas of monitoring:</a:t>
            </a:r>
          </a:p>
          <a:p>
            <a:pPr lvl="1">
              <a:defRPr/>
            </a:pPr>
            <a:r>
              <a:rPr lang="en-US" altLang="en-US" dirty="0"/>
              <a:t>Implementation of remedial actions both at the state and provider levels (including verification of provider compliance) and </a:t>
            </a:r>
          </a:p>
          <a:p>
            <a:pPr lvl="1">
              <a:defRPr/>
            </a:pPr>
            <a:r>
              <a:rPr lang="en-US" altLang="en-US" dirty="0"/>
              <a:t>Ongoing compliance.</a:t>
            </a:r>
          </a:p>
          <a:p>
            <a:pPr>
              <a:defRPr/>
            </a:pPr>
            <a:r>
              <a:rPr lang="en-US" altLang="en-US" dirty="0"/>
              <a:t>What processes/procedures  need to be in place?</a:t>
            </a:r>
          </a:p>
          <a:p>
            <a:pPr>
              <a:defRPr/>
            </a:pPr>
            <a:r>
              <a:rPr lang="en-US" altLang="en-US" dirty="0"/>
              <a:t>What resources are available/needed?</a:t>
            </a:r>
          </a:p>
          <a:p>
            <a:pPr>
              <a:defRPr/>
            </a:pPr>
            <a:r>
              <a:rPr lang="en-US" altLang="en-US" dirty="0"/>
              <a:t>Who will manage the process?</a:t>
            </a:r>
          </a:p>
          <a:p>
            <a:pPr>
              <a:defRPr/>
            </a:pPr>
            <a:r>
              <a:rPr lang="en-US" altLang="en-US" dirty="0"/>
              <a:t>When/how often will monitoring occur?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/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US" altLang="en-US" dirty="0"/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US" altLang="en-US" dirty="0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97F1921E-EA37-46B9-8163-5F2712072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55BB1D-6D9E-49FE-8E59-C04E7198FB7C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BF75B958-8A0C-44FD-A09B-C66AA0488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Component 1:  Using Milestones/Timelines to Track Progress Toward Compliance  (1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7E742-CFDB-4E53-BDFE-05D08FAF1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4876800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u="sng" dirty="0"/>
              <a:t>Milestones</a:t>
            </a:r>
          </a:p>
          <a:p>
            <a:pPr>
              <a:defRPr/>
            </a:pPr>
            <a:r>
              <a:rPr lang="en-US" dirty="0"/>
              <a:t>The key steps to implementing and tracking the state’s STP!</a:t>
            </a:r>
          </a:p>
          <a:p>
            <a:pPr>
              <a:defRPr/>
            </a:pPr>
            <a:r>
              <a:rPr lang="en-US" dirty="0"/>
              <a:t>The state should:</a:t>
            </a:r>
          </a:p>
          <a:p>
            <a:pPr lvl="1">
              <a:defRPr/>
            </a:pPr>
            <a:r>
              <a:rPr lang="en-US" dirty="0"/>
              <a:t>Detail the milestones for each step of the monitoring process and identify reasonable timelines for each milestone, using CMS’ Standard List of Milestones.</a:t>
            </a:r>
          </a:p>
          <a:p>
            <a:pPr lvl="1">
              <a:defRPr/>
            </a:pPr>
            <a:r>
              <a:rPr lang="en-US" dirty="0"/>
              <a:t>Supplement the List to track internal milestone steps, as needed.</a:t>
            </a:r>
          </a:p>
          <a:p>
            <a:pPr lvl="1">
              <a:defRPr/>
            </a:pPr>
            <a:r>
              <a:rPr lang="en-US" dirty="0"/>
              <a:t>Work collaboratively with CMS to identify areas that need strengthening with respect to the state’s remediation and heightened scrutiny processes. Optional quarterly milestone reporting may assist states with this.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82633402-D55C-4E73-BFAF-2AB7FB009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F72473-A76E-47ED-8273-20737ED6FAB7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1050D218-4123-42DD-8694-B9C20E645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Component 1: Using Milestones/Timelines to  Track Progress Toward Compliance (2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ECB1E-1607-4D0A-A502-D2CA4BE6C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5029200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u="sng" dirty="0"/>
              <a:t>Develop an internal tracking system: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endParaRPr lang="en-US" sz="2000" u="sng" dirty="0"/>
          </a:p>
          <a:p>
            <a:pPr>
              <a:defRPr/>
            </a:pPr>
            <a:r>
              <a:rPr lang="en-US" sz="2000" dirty="0"/>
              <a:t>Who should be included in the development phase?</a:t>
            </a:r>
          </a:p>
          <a:p>
            <a:pPr>
              <a:defRPr/>
            </a:pPr>
            <a:r>
              <a:rPr lang="en-US" sz="2000" dirty="0"/>
              <a:t>What do you need to know/what data is relevant to accomplish each milestone?</a:t>
            </a:r>
          </a:p>
          <a:p>
            <a:pPr>
              <a:defRPr/>
            </a:pPr>
            <a:r>
              <a:rPr lang="en-US" sz="2000" dirty="0"/>
              <a:t>What is a realistic timeline to meet each milestone by the March 17, 2022 deadline?</a:t>
            </a:r>
          </a:p>
          <a:p>
            <a:pPr>
              <a:defRPr/>
            </a:pPr>
            <a:r>
              <a:rPr lang="en-US" sz="2000" dirty="0"/>
              <a:t>Who will conduct the monitoring?</a:t>
            </a:r>
          </a:p>
          <a:p>
            <a:pPr>
              <a:defRPr/>
            </a:pPr>
            <a:r>
              <a:rPr lang="en-US" sz="2000" dirty="0"/>
              <a:t>What are the roles and responsibilities of staff at government agencies?</a:t>
            </a:r>
          </a:p>
          <a:p>
            <a:pPr>
              <a:defRPr/>
            </a:pPr>
            <a:r>
              <a:rPr lang="en-US" sz="2000" dirty="0"/>
              <a:t>Will any monitoring responsibilities be delegated?</a:t>
            </a:r>
          </a:p>
          <a:p>
            <a:pPr>
              <a:defRPr/>
            </a:pPr>
            <a:r>
              <a:rPr lang="en-US" sz="2000" dirty="0"/>
              <a:t>If so, how will the state monitor those entities that have been delegated monitoring responsibilities?</a:t>
            </a: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3EB22F11-2A22-473D-ABAF-EBF9B5E5B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79791F-98BC-4CDB-975E-97EE364AC12C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4DA9177-C2AC-48A2-A8D2-0BDC67CFF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Component 1: Using Milestones/Timelines to  Track Progress Toward Compliance (3 of 4)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631B59D7-CE53-4E38-9400-70F72B872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343400"/>
          </a:xfrm>
        </p:spPr>
        <p:txBody>
          <a:bodyPr/>
          <a:lstStyle/>
          <a:p>
            <a:endParaRPr lang="en-US" altLang="en-US" sz="2000"/>
          </a:p>
          <a:p>
            <a:r>
              <a:rPr lang="en-US" altLang="en-US" sz="2000"/>
              <a:t>If stakeholders are involved, what is their role, the composition of the group and the frequency of meetings?</a:t>
            </a:r>
          </a:p>
          <a:p>
            <a:r>
              <a:rPr lang="en-US" altLang="en-US" sz="2000"/>
              <a:t>Is it necessary to develop or adapt monitoring tools or processes?</a:t>
            </a:r>
          </a:p>
          <a:p>
            <a:r>
              <a:rPr lang="en-US" altLang="en-US" sz="2000"/>
              <a:t>How will data by gathered?</a:t>
            </a:r>
          </a:p>
          <a:p>
            <a:r>
              <a:rPr lang="en-US" altLang="en-US" sz="2000"/>
              <a:t>What data will be gathered?</a:t>
            </a:r>
          </a:p>
          <a:p>
            <a:r>
              <a:rPr lang="en-US" altLang="en-US" sz="2000"/>
              <a:t>How frequently will the data be gathered?</a:t>
            </a:r>
          </a:p>
          <a:p>
            <a:r>
              <a:rPr lang="en-US" altLang="en-US" sz="2000"/>
              <a:t>What process is in place to analyze the data?</a:t>
            </a:r>
          </a:p>
          <a:p>
            <a:r>
              <a:rPr lang="en-US" altLang="en-US" sz="2000"/>
              <a:t>Who will have access to the data?</a:t>
            </a:r>
          </a:p>
          <a:p>
            <a:r>
              <a:rPr lang="en-US" altLang="en-US" sz="2000"/>
              <a:t>What are the action steps you will take as a result of the findings?</a:t>
            </a:r>
          </a:p>
          <a:p>
            <a:r>
              <a:rPr lang="en-US" altLang="en-US" sz="2000"/>
              <a:t>Will training and technical assistance be provided? For whom and when?</a:t>
            </a:r>
          </a:p>
          <a:p>
            <a:r>
              <a:rPr lang="en-US" altLang="en-US" sz="2000"/>
              <a:t>How will you encourage transparency?</a:t>
            </a:r>
          </a:p>
          <a:p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818B17AF-F435-4826-926E-851A13225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757844-1255-4395-84E6-85122F7774A7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086286A5-6D71-4AB9-9A0C-34682FDA1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Component 1: Using Milestones/Timelines to  Track  Progress Toward Compliance (4 of 4)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917F3D21-D41A-42C7-BC74-90F607D92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en-US"/>
              <a:t>Once these mechanisms are in place, use the Milestone tracking system, and any supplemental milestones added by the state, to:</a:t>
            </a:r>
          </a:p>
          <a:p>
            <a:pPr lvl="1"/>
            <a:r>
              <a:rPr lang="en-US" altLang="en-US"/>
              <a:t>Monitor activities and the results of each setting;</a:t>
            </a:r>
          </a:p>
          <a:p>
            <a:pPr lvl="1"/>
            <a:r>
              <a:rPr lang="en-US" altLang="en-US"/>
              <a:t>Describe state actions to bring non-compliant settings into compliance;</a:t>
            </a:r>
          </a:p>
          <a:p>
            <a:pPr lvl="1"/>
            <a:r>
              <a:rPr lang="en-US" altLang="en-US"/>
              <a:t>Identify required actions for those providers that fail to maintain compliance;</a:t>
            </a:r>
          </a:p>
          <a:p>
            <a:pPr lvl="1"/>
            <a:r>
              <a:rPr lang="en-US" altLang="en-US"/>
              <a:t>Share criteria with providers and stakeholders and solicit their input and feedback.</a:t>
            </a:r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435A2E1B-A604-4120-8600-3B0FD9D2C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5C5D400-B52F-48E4-B445-D34803929DCD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uvenHealth_FinalExternal">
  <a:themeElements>
    <a:clrScheme name="TruvenHealth">
      <a:dk1>
        <a:srgbClr val="25282A"/>
      </a:dk1>
      <a:lt1>
        <a:sysClr val="window" lastClr="FFFFFF"/>
      </a:lt1>
      <a:dk2>
        <a:srgbClr val="0C55C5"/>
      </a:dk2>
      <a:lt2>
        <a:srgbClr val="FFFFFF"/>
      </a:lt2>
      <a:accent1>
        <a:srgbClr val="0C55C5"/>
      </a:accent1>
      <a:accent2>
        <a:srgbClr val="49007A"/>
      </a:accent2>
      <a:accent3>
        <a:srgbClr val="230078"/>
      </a:accent3>
      <a:accent4>
        <a:srgbClr val="6EA8E3"/>
      </a:accent4>
      <a:accent5>
        <a:srgbClr val="9E69BC"/>
      </a:accent5>
      <a:accent6>
        <a:srgbClr val="8466BC"/>
      </a:accent6>
      <a:hlink>
        <a:srgbClr val="1A2362"/>
      </a:hlink>
      <a:folHlink>
        <a:srgbClr val="25282A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285750" indent="-285750">
          <a:spcBef>
            <a:spcPts val="600"/>
          </a:spcBef>
          <a:spcAft>
            <a:spcPts val="600"/>
          </a:spcAft>
          <a:buClr>
            <a:schemeClr val="tx2"/>
          </a:buClr>
          <a:buFont typeface="Wingdings" charset="2"/>
          <a:buChar char="§"/>
          <a:defRPr sz="2000" dirty="0">
            <a:cs typeface="Arial"/>
          </a:defRPr>
        </a:defPPr>
      </a:lstStyle>
    </a:txDef>
  </a:objectDefaults>
  <a:extraClrSchemeLst>
    <a:extraClrScheme>
      <a:clrScheme name="TruvenHealth_FinalExternal 1">
        <a:dk1>
          <a:srgbClr val="0C55C5"/>
        </a:dk1>
        <a:lt1>
          <a:srgbClr val="FFFFFF"/>
        </a:lt1>
        <a:dk2>
          <a:srgbClr val="25282A"/>
        </a:dk2>
        <a:lt2>
          <a:srgbClr val="FFFFFF"/>
        </a:lt2>
        <a:accent1>
          <a:srgbClr val="0C55C5"/>
        </a:accent1>
        <a:accent2>
          <a:srgbClr val="49007A"/>
        </a:accent2>
        <a:accent3>
          <a:srgbClr val="ACACAC"/>
        </a:accent3>
        <a:accent4>
          <a:srgbClr val="DADADA"/>
        </a:accent4>
        <a:accent5>
          <a:srgbClr val="AAB4DF"/>
        </a:accent5>
        <a:accent6>
          <a:srgbClr val="41006E"/>
        </a:accent6>
        <a:hlink>
          <a:srgbClr val="1A2362"/>
        </a:hlink>
        <a:folHlink>
          <a:srgbClr val="25282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1245</Words>
  <Application>Microsoft Office PowerPoint</Application>
  <PresentationFormat>On-screen Show (4:3)</PresentationFormat>
  <Paragraphs>178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MS PGothic</vt:lpstr>
      <vt:lpstr>MS PGothic</vt:lpstr>
      <vt:lpstr>Arial</vt:lpstr>
      <vt:lpstr>Calibri</vt:lpstr>
      <vt:lpstr>Gotham Bold</vt:lpstr>
      <vt:lpstr>Myriad Pro</vt:lpstr>
      <vt:lpstr>Symbol</vt:lpstr>
      <vt:lpstr>Times New Roman</vt:lpstr>
      <vt:lpstr>Wingdings</vt:lpstr>
      <vt:lpstr>TruvenHealth_FinalExternal</vt:lpstr>
      <vt:lpstr>Office Theme</vt:lpstr>
      <vt:lpstr>The Process for Final Approval: Ongoing Monitoring</vt:lpstr>
      <vt:lpstr>Objectives for Today’s Session</vt:lpstr>
      <vt:lpstr>5 Key Components for Final Approval:  Ongoing Monitoring </vt:lpstr>
      <vt:lpstr>What is CMS Looking for in the STP Review?</vt:lpstr>
      <vt:lpstr>Monitoring and Quality Assurance</vt:lpstr>
      <vt:lpstr>Component 1:  Using Milestones/Timelines to Track Progress Toward Compliance  (1 of 4)</vt:lpstr>
      <vt:lpstr>Component 1: Using Milestones/Timelines to  Track Progress Toward Compliance (2 of 4)</vt:lpstr>
      <vt:lpstr>Component 1: Using Milestones/Timelines to  Track Progress Toward Compliance (3 of 4)</vt:lpstr>
      <vt:lpstr>Component 1: Using Milestones/Timelines to  Track  Progress Toward Compliance (4 of 4)</vt:lpstr>
      <vt:lpstr>Component 2: Strategies for Monitoring State –Level Remedial Actions </vt:lpstr>
      <vt:lpstr>Component 3: Strategies for Monitoring Provider-Level Remedial Actions  </vt:lpstr>
      <vt:lpstr>Component 3: Verification of Provider Compliance</vt:lpstr>
      <vt:lpstr>Component  4: Action Steps to Monitor Ongoing Compliance  (1of 2)</vt:lpstr>
      <vt:lpstr>Component 4: Action Steps to Monitor Ongoing Compliance (2of 2)</vt:lpstr>
      <vt:lpstr>Component 5: Methods to Accomplish the Monitoring Process (1of 2)</vt:lpstr>
      <vt:lpstr>Component 5: Methods to Accomplish the Monitoring Process (2 of 2)</vt:lpstr>
      <vt:lpstr>Review Questions/Monitoring (1 of 2)</vt:lpstr>
      <vt:lpstr>Review Questions/Monitoring (2 of 2)</vt:lpstr>
      <vt:lpstr>Technical Assistance/Resources to Assist in Communication with Beneficiaries and Resolution of Beneficiary Concerns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2018-09-11T18:53:09Z</dcterms:created>
  <dcterms:modified xsi:type="dcterms:W3CDTF">2018-09-11T18:53:17Z</dcterms:modified>
</cp:coreProperties>
</file>