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69" r:id="rId2"/>
    <p:sldMasterId id="2147483813" r:id="rId3"/>
    <p:sldMasterId id="2147483839" r:id="rId4"/>
  </p:sldMasterIdLst>
  <p:notesMasterIdLst>
    <p:notesMasterId r:id="rId24"/>
  </p:notesMasterIdLst>
  <p:sldIdLst>
    <p:sldId id="256" r:id="rId5"/>
    <p:sldId id="264" r:id="rId6"/>
    <p:sldId id="258" r:id="rId7"/>
    <p:sldId id="277" r:id="rId8"/>
    <p:sldId id="278" r:id="rId9"/>
    <p:sldId id="257" r:id="rId10"/>
    <p:sldId id="261" r:id="rId11"/>
    <p:sldId id="259" r:id="rId12"/>
    <p:sldId id="265" r:id="rId13"/>
    <p:sldId id="267" r:id="rId14"/>
    <p:sldId id="266" r:id="rId15"/>
    <p:sldId id="268" r:id="rId16"/>
    <p:sldId id="269" r:id="rId17"/>
    <p:sldId id="270" r:id="rId18"/>
    <p:sldId id="276" r:id="rId19"/>
    <p:sldId id="279"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EBA05-92CE-B24C-A7BE-289064C419EF}" type="datetimeFigureOut">
              <a:rPr lang="en-US" smtClean="0"/>
              <a:t>12/2/2015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AA467-4E45-9746-919F-B0971FA2AD58}" type="slidenum">
              <a:rPr lang="en-US" smtClean="0"/>
              <a:t>‹#›</a:t>
            </a:fld>
            <a:endParaRPr lang="en-US"/>
          </a:p>
        </p:txBody>
      </p:sp>
    </p:spTree>
    <p:extLst>
      <p:ext uri="{BB962C8B-B14F-4D97-AF65-F5344CB8AC3E}">
        <p14:creationId xmlns:p14="http://schemas.microsoft.com/office/powerpoint/2010/main" val="1965830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6814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82967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80731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87640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55325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50168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22937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22642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65084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B4EE7-A017-4288-A81A-98A64A7EFA1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7B0F-5209-4F32-8052-739605FAB53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6784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B4EE7-A017-4288-A81A-98A64A7EFA1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7B0F-5209-4F32-8052-739605FAB53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599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B4EE7-A017-4288-A81A-98A64A7EFA18}"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407534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31234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30736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07612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40182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428275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4225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549921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349670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719954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332176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B4EE7-A017-4288-A81A-98A64A7EFA1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7B0F-5209-4F32-8052-739605FAB53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883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233853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B4EE7-A017-4288-A81A-98A64A7EFA1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7B0F-5209-4F32-8052-739605FAB53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7271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B4EE7-A017-4288-A81A-98A64A7EFA18}"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760951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06583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74023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753657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6576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409433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284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185850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4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475177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487080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4EE7-A017-4288-A81A-98A64A7EFA1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189218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B4EE7-A017-4288-A81A-98A64A7EFA1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15929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B4EE7-A017-4288-A81A-98A64A7EFA18}" type="datetimeFigureOut">
              <a:rPr lang="en-US" smtClean="0"/>
              <a:t>12/2/2015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632542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EF7B0F-5209-4F32-8052-739605FAB53D}" type="slidenum">
              <a:rPr lang="en-US" smtClean="0"/>
              <a:t>‹#›</a:t>
            </a:fld>
            <a:endParaRPr lang="en-US"/>
          </a:p>
        </p:txBody>
      </p:sp>
    </p:spTree>
    <p:extLst>
      <p:ext uri="{BB962C8B-B14F-4D97-AF65-F5344CB8AC3E}">
        <p14:creationId xmlns:p14="http://schemas.microsoft.com/office/powerpoint/2010/main" val="1196998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64104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952330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4EE7-A017-4288-A81A-98A64A7EFA1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1945231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34409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B4EE7-A017-4288-A81A-98A64A7EFA1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F7B0F-5209-4F32-8052-739605FAB53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6414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B4EE7-A017-4288-A81A-98A64A7EFA1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F7B0F-5209-4F32-8052-739605FAB53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00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B4EE7-A017-4288-A81A-98A64A7EFA18}"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5151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391940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4EE7-A017-4288-A81A-98A64A7EFA1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F7B0F-5209-4F32-8052-739605FAB53D}" type="slidenum">
              <a:rPr lang="en-US" smtClean="0"/>
              <a:t>‹#›</a:t>
            </a:fld>
            <a:endParaRPr lang="en-US"/>
          </a:p>
        </p:txBody>
      </p:sp>
    </p:spTree>
    <p:extLst>
      <p:ext uri="{BB962C8B-B14F-4D97-AF65-F5344CB8AC3E}">
        <p14:creationId xmlns:p14="http://schemas.microsoft.com/office/powerpoint/2010/main" val="269890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72B4EE7-A017-4288-A81A-98A64A7EFA18}"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BEF7B0F-5209-4F32-8052-739605FAB53D}" type="slidenum">
              <a:rPr lang="en-US" smtClean="0"/>
              <a:t>‹#›</a:t>
            </a:fld>
            <a:endParaRPr lang="en-US"/>
          </a:p>
        </p:txBody>
      </p:sp>
    </p:spTree>
    <p:extLst>
      <p:ext uri="{BB962C8B-B14F-4D97-AF65-F5344CB8AC3E}">
        <p14:creationId xmlns:p14="http://schemas.microsoft.com/office/powerpoint/2010/main" val="30943340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72B4EE7-A017-4288-A81A-98A64A7EFA18}"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BEF7B0F-5209-4F32-8052-739605FAB53D}" type="slidenum">
              <a:rPr lang="en-US" smtClean="0"/>
              <a:t>‹#›</a:t>
            </a:fld>
            <a:endParaRPr lang="en-US"/>
          </a:p>
        </p:txBody>
      </p:sp>
    </p:spTree>
    <p:extLst>
      <p:ext uri="{BB962C8B-B14F-4D97-AF65-F5344CB8AC3E}">
        <p14:creationId xmlns:p14="http://schemas.microsoft.com/office/powerpoint/2010/main" val="5809388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72B4EE7-A017-4288-A81A-98A64A7EFA18}"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BEF7B0F-5209-4F32-8052-739605FAB53D}" type="slidenum">
              <a:rPr lang="en-US" smtClean="0"/>
              <a:t>‹#›</a:t>
            </a:fld>
            <a:endParaRPr lang="en-US"/>
          </a:p>
        </p:txBody>
      </p:sp>
    </p:spTree>
    <p:extLst>
      <p:ext uri="{BB962C8B-B14F-4D97-AF65-F5344CB8AC3E}">
        <p14:creationId xmlns:p14="http://schemas.microsoft.com/office/powerpoint/2010/main" val="154929344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2B4EE7-A017-4288-A81A-98A64A7EFA18}" type="datetimeFigureOut">
              <a:rPr lang="en-US" smtClean="0"/>
              <a:t>12/2/2015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EF7B0F-5209-4F32-8052-739605FAB53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7201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hyperlink" Target="http://www.cdc.gov/traumaticbraininjury/pdf/Prisoner_Crim_Justice_Prof-a.pdf" TargetMode="Externa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CherieT\Downloads\J302.0025.01.pdf" TargetMode="External"/><Relationship Id="rId2" Type="http://schemas.openxmlformats.org/officeDocument/2006/relationships/hyperlink" Target="http://www2.ed.gov/policy/gen/guid/correctional-education/idea-letter.pdf" TargetMode="External"/><Relationship Id="rId1" Type="http://schemas.openxmlformats.org/officeDocument/2006/relationships/slideLayout" Target="../slideLayouts/slideLayout48.xml"/><Relationship Id="rId5" Type="http://schemas.openxmlformats.org/officeDocument/2006/relationships/hyperlink" Target="http://www.medicaid.gov/medicaid-chip-program-information/by-topics/benefits/mental-health-services.html" TargetMode="External"/><Relationship Id="rId4" Type="http://schemas.openxmlformats.org/officeDocument/2006/relationships/hyperlink" Target="https://www.ssa.gov/pubs/EN-05-1013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2.ed.gov/about/offices/list/ocr/transition.html" TargetMode="External"/><Relationship Id="rId2" Type="http://schemas.openxmlformats.org/officeDocument/2006/relationships/hyperlink" Target="http://www.ndrn.org/en/issues/criminal-justice.html" TargetMode="External"/><Relationship Id="rId1" Type="http://schemas.openxmlformats.org/officeDocument/2006/relationships/slideLayout" Target="../slideLayouts/slideLayout48.xml"/><Relationship Id="rId4" Type="http://schemas.openxmlformats.org/officeDocument/2006/relationships/hyperlink" Target="https://rsa.ed.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mchb.hrsa.gov/programs/traumaticbraininjury/statefactsheets.html" TargetMode="External"/><Relationship Id="rId2" Type="http://schemas.openxmlformats.org/officeDocument/2006/relationships/hyperlink" Target="https://www.disability.gov/resource/disability-govs-guide-housing/" TargetMode="External"/><Relationship Id="rId1" Type="http://schemas.openxmlformats.org/officeDocument/2006/relationships/slideLayout" Target="../slideLayouts/slideLayout48.xml"/><Relationship Id="rId6" Type="http://schemas.openxmlformats.org/officeDocument/2006/relationships/hyperlink" Target="http://www.cdc.gov/traumaticbraininjury/pdf/Prisoner_Crim_Justice_Prof-a.pdf" TargetMode="External"/><Relationship Id="rId5" Type="http://schemas.openxmlformats.org/officeDocument/2006/relationships/hyperlink" Target="http://www.cdc.gov/traumaticbraininjury/pdf/Prisoner_TBI_Prof-a.pdf" TargetMode="External"/><Relationship Id="rId4" Type="http://schemas.openxmlformats.org/officeDocument/2006/relationships/hyperlink" Target="http://www.acl.gov/Programs/AoD/TBI/Index.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hyperlink" Target="https://www.hrw.org/report/2015/05/12/callous-and-cruel/use-force-against-inmates-mental-disabilities-us-jails-and"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hyperlink" Target="https://news.illinois.edu/infographics/braintrauma-infographic.pdf" TargetMode="External"/><Relationship Id="rId2" Type="http://schemas.openxmlformats.org/officeDocument/2006/relationships/image" Target="../media/image4.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519109"/>
            <a:ext cx="10058400" cy="4397664"/>
          </a:xfrm>
        </p:spPr>
        <p:txBody>
          <a:bodyPr>
            <a:normAutofit fontScale="90000"/>
          </a:bodyPr>
          <a:lstStyle/>
          <a:p>
            <a:r>
              <a:rPr lang="en-US" sz="6000" dirty="0" smtClean="0"/>
              <a:t>Understanding the Impact of Hidden Disabilities on Reentry Population Success: </a:t>
            </a:r>
            <a:r>
              <a:rPr lang="en-US" sz="6000" i="1" dirty="0" smtClean="0"/>
              <a:t>Just </a:t>
            </a:r>
            <a:r>
              <a:rPr lang="en-US" sz="6000" i="1" dirty="0" smtClean="0"/>
              <a:t>Because You Don’t See It Doesn’t Mean It </a:t>
            </a:r>
            <a:r>
              <a:rPr lang="en-US" sz="6000" i="1" dirty="0" smtClean="0"/>
              <a:t>Isn’t </a:t>
            </a:r>
            <a:r>
              <a:rPr lang="en-US" sz="6000" i="1" dirty="0" smtClean="0"/>
              <a:t>There</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Cherie Takemoto, New Editions Consulting</a:t>
            </a:r>
          </a:p>
          <a:p>
            <a:r>
              <a:rPr lang="en-US" dirty="0" smtClean="0"/>
              <a:t>December 3, 2015</a:t>
            </a:r>
            <a:endParaRPr lang="en-US" dirty="0"/>
          </a:p>
        </p:txBody>
      </p:sp>
    </p:spTree>
    <p:extLst>
      <p:ext uri="{BB962C8B-B14F-4D97-AF65-F5344CB8AC3E}">
        <p14:creationId xmlns:p14="http://schemas.microsoft.com/office/powerpoint/2010/main" val="225721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TBI Risk Factors</a:t>
            </a:r>
            <a:endParaRPr lang="en-US" b="1" dirty="0"/>
          </a:p>
        </p:txBody>
      </p:sp>
      <p:sp>
        <p:nvSpPr>
          <p:cNvPr id="3" name="Text Placeholder 2"/>
          <p:cNvSpPr>
            <a:spLocks noGrp="1"/>
          </p:cNvSpPr>
          <p:nvPr>
            <p:ph type="body" idx="1"/>
          </p:nvPr>
        </p:nvSpPr>
        <p:spPr/>
        <p:txBody>
          <a:bodyPr>
            <a:normAutofit/>
          </a:bodyPr>
          <a:lstStyle/>
          <a:p>
            <a:pPr>
              <a:buFont typeface="Wingdings" panose="05000000000000000000" pitchFamily="2" charset="2"/>
              <a:buChar char="§"/>
            </a:pPr>
            <a:r>
              <a:rPr lang="en-US" sz="2400" dirty="0" smtClean="0"/>
              <a:t>Reduced awareness, impaired ability to focus and/or shift attention (salience network)</a:t>
            </a:r>
          </a:p>
          <a:p>
            <a:pPr>
              <a:buFont typeface="Wingdings" panose="05000000000000000000" pitchFamily="2" charset="2"/>
              <a:buChar char="§"/>
            </a:pPr>
            <a:r>
              <a:rPr lang="en-US" sz="2400" dirty="0" smtClean="0"/>
              <a:t>Impaired episodic memory, including orientation and memory loss (default mode network)</a:t>
            </a:r>
            <a:endParaRPr lang="en-US" sz="2400" dirty="0"/>
          </a:p>
          <a:p>
            <a:pPr>
              <a:buFont typeface="Wingdings" panose="05000000000000000000" pitchFamily="2" charset="2"/>
              <a:buChar char="§"/>
            </a:pPr>
            <a:r>
              <a:rPr lang="en-US" sz="2400" dirty="0" smtClean="0"/>
              <a:t>Impaired planning, judgment and decision-making (central executive network)</a:t>
            </a:r>
          </a:p>
          <a:p>
            <a:pPr>
              <a:buFont typeface="Wingdings" panose="05000000000000000000" pitchFamily="2" charset="2"/>
              <a:buChar char="§"/>
            </a:pPr>
            <a:r>
              <a:rPr lang="en-US" sz="2400" dirty="0" smtClean="0"/>
              <a:t>May have multiple TBIs</a:t>
            </a:r>
          </a:p>
          <a:p>
            <a:pPr>
              <a:buFont typeface="Wingdings" panose="05000000000000000000" pitchFamily="2" charset="2"/>
              <a:buChar char="§"/>
            </a:pPr>
            <a:r>
              <a:rPr lang="en-US" sz="2400" dirty="0" smtClean="0"/>
              <a:t>Mental health issues such as severe depression, anxiety, difficulty controlling anger</a:t>
            </a:r>
          </a:p>
          <a:p>
            <a:pPr>
              <a:buFont typeface="Wingdings" panose="05000000000000000000" pitchFamily="2" charset="2"/>
              <a:buChar char="§"/>
            </a:pPr>
            <a:r>
              <a:rPr lang="en-US" sz="2400" dirty="0" smtClean="0"/>
              <a:t>Substance abuse</a:t>
            </a:r>
          </a:p>
          <a:p>
            <a:pPr>
              <a:buFont typeface="Wingdings" panose="05000000000000000000" pitchFamily="2" charset="2"/>
              <a:buChar char="§"/>
            </a:pPr>
            <a:r>
              <a:rPr lang="en-US" sz="2400" dirty="0" smtClean="0"/>
              <a:t>May be physical impairments</a:t>
            </a:r>
            <a:endParaRPr lang="en-US" sz="2400" dirty="0"/>
          </a:p>
        </p:txBody>
      </p:sp>
    </p:spTree>
    <p:extLst>
      <p:ext uri="{BB962C8B-B14F-4D97-AF65-F5344CB8AC3E}">
        <p14:creationId xmlns:p14="http://schemas.microsoft.com/office/powerpoint/2010/main" val="358741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TBI and Criminal Justice </a:t>
            </a:r>
            <a:endParaRPr lang="en-US" b="1" dirty="0"/>
          </a:p>
        </p:txBody>
      </p:sp>
      <p:sp>
        <p:nvSpPr>
          <p:cNvPr id="3" name="Text Placeholder 2"/>
          <p:cNvSpPr>
            <a:spLocks noGrp="1"/>
          </p:cNvSpPr>
          <p:nvPr>
            <p:ph type="body" idx="1"/>
          </p:nvPr>
        </p:nvSpPr>
        <p:spPr>
          <a:xfrm>
            <a:off x="429718" y="2034916"/>
            <a:ext cx="10972800" cy="3826238"/>
          </a:xfrm>
        </p:spPr>
        <p:txBody>
          <a:bodyPr>
            <a:normAutofit/>
          </a:bodyPr>
          <a:lstStyle/>
          <a:p>
            <a:pPr>
              <a:buFont typeface="Wingdings" panose="05000000000000000000" pitchFamily="2" charset="2"/>
              <a:buChar char="§"/>
            </a:pPr>
            <a:r>
              <a:rPr lang="en-US" sz="2400" dirty="0" smtClean="0"/>
              <a:t>25-87% of inmates compared to 8.5% of the general population</a:t>
            </a:r>
          </a:p>
          <a:p>
            <a:pPr>
              <a:buFont typeface="Wingdings" panose="05000000000000000000" pitchFamily="2" charset="2"/>
              <a:buChar char="§"/>
            </a:pPr>
            <a:r>
              <a:rPr lang="en-US" sz="2400" dirty="0" smtClean="0"/>
              <a:t>Significant difference in levels of drug use compared with inmates without reported TBI</a:t>
            </a:r>
          </a:p>
          <a:p>
            <a:pPr>
              <a:buFont typeface="Wingdings" panose="05000000000000000000" pitchFamily="2" charset="2"/>
              <a:buChar char="§"/>
            </a:pPr>
            <a:r>
              <a:rPr lang="en-US" sz="2400" dirty="0" smtClean="0"/>
              <a:t>Among male inmates, TBI strongly associated with domestic violence. </a:t>
            </a:r>
          </a:p>
          <a:p>
            <a:pPr>
              <a:buFont typeface="Wingdings" panose="05000000000000000000" pitchFamily="2" charset="2"/>
              <a:buChar char="§"/>
            </a:pPr>
            <a:r>
              <a:rPr lang="en-US" sz="2400" dirty="0" smtClean="0"/>
              <a:t>Female inmates convicted of a violent crime more likely to have sustained a pre-crime TBI and/or physical abuse</a:t>
            </a:r>
          </a:p>
          <a:p>
            <a:pPr>
              <a:buFont typeface="Wingdings" panose="05000000000000000000" pitchFamily="2" charset="2"/>
              <a:buChar char="§"/>
            </a:pPr>
            <a:r>
              <a:rPr lang="en-US" sz="2400" dirty="0" smtClean="0"/>
              <a:t>Children and teens convicted of crime more likely to have sustained a pre-crime TBI</a:t>
            </a:r>
            <a:endParaRPr lang="en-US" sz="2400" dirty="0"/>
          </a:p>
        </p:txBody>
      </p:sp>
      <p:sp>
        <p:nvSpPr>
          <p:cNvPr id="5" name="TextBox 4"/>
          <p:cNvSpPr txBox="1"/>
          <p:nvPr/>
        </p:nvSpPr>
        <p:spPr>
          <a:xfrm>
            <a:off x="1214203" y="6056026"/>
            <a:ext cx="8169640" cy="646331"/>
          </a:xfrm>
          <a:prstGeom prst="rect">
            <a:avLst/>
          </a:prstGeom>
          <a:noFill/>
        </p:spPr>
        <p:txBody>
          <a:bodyPr wrap="square" rtlCol="0">
            <a:spAutoFit/>
          </a:bodyPr>
          <a:lstStyle/>
          <a:p>
            <a:r>
              <a:rPr lang="en-US" dirty="0">
                <a:hlinkClick r:id="rId2"/>
              </a:rPr>
              <a:t>http://</a:t>
            </a:r>
            <a:r>
              <a:rPr lang="en-US" dirty="0" smtClean="0">
                <a:hlinkClick r:id="rId2"/>
              </a:rPr>
              <a:t>www.cdc.gov/traumaticbraininjury/pdf/Prisoner_Crim_Justice_Prof-a.pdf</a:t>
            </a:r>
            <a:endParaRPr lang="en-US" dirty="0" smtClean="0"/>
          </a:p>
          <a:p>
            <a:endParaRPr lang="en-US" dirty="0"/>
          </a:p>
        </p:txBody>
      </p:sp>
    </p:spTree>
    <p:extLst>
      <p:ext uri="{BB962C8B-B14F-4D97-AF65-F5344CB8AC3E}">
        <p14:creationId xmlns:p14="http://schemas.microsoft.com/office/powerpoint/2010/main" val="2658710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Reentry Barriers &amp; Assets</a:t>
            </a:r>
            <a:endParaRPr lang="en-US" dirty="0"/>
          </a:p>
        </p:txBody>
      </p:sp>
      <p:pic>
        <p:nvPicPr>
          <p:cNvPr id="4" name="Picture 3"/>
          <p:cNvPicPr>
            <a:picLocks noChangeAspect="1"/>
          </p:cNvPicPr>
          <p:nvPr/>
        </p:nvPicPr>
        <p:blipFill rotWithShape="1">
          <a:blip r:embed="rId2"/>
          <a:srcRect l="32491" t="307" r="32311" b="1187"/>
          <a:stretch/>
        </p:blipFill>
        <p:spPr>
          <a:xfrm>
            <a:off x="6096001" y="1689823"/>
            <a:ext cx="3338944" cy="4621036"/>
          </a:xfrm>
          <a:prstGeom prst="rect">
            <a:avLst/>
          </a:prstGeom>
        </p:spPr>
      </p:pic>
      <p:pic>
        <p:nvPicPr>
          <p:cNvPr id="9" name="Picture 8"/>
          <p:cNvPicPr>
            <a:picLocks noChangeAspect="1"/>
          </p:cNvPicPr>
          <p:nvPr/>
        </p:nvPicPr>
        <p:blipFill rotWithShape="1">
          <a:blip r:embed="rId3"/>
          <a:srcRect l="34485" t="-141" r="30483" b="-927"/>
          <a:stretch/>
        </p:blipFill>
        <p:spPr>
          <a:xfrm>
            <a:off x="2805546" y="1633929"/>
            <a:ext cx="3415372" cy="4796852"/>
          </a:xfrm>
          <a:prstGeom prst="rect">
            <a:avLst/>
          </a:prstGeom>
        </p:spPr>
      </p:pic>
    </p:spTree>
    <p:extLst>
      <p:ext uri="{BB962C8B-B14F-4D97-AF65-F5344CB8AC3E}">
        <p14:creationId xmlns:p14="http://schemas.microsoft.com/office/powerpoint/2010/main" val="188273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 Disability Factors Affecting Reentry</a:t>
            </a:r>
            <a:endParaRPr lang="en-US" dirty="0"/>
          </a:p>
        </p:txBody>
      </p:sp>
      <p:pic>
        <p:nvPicPr>
          <p:cNvPr id="6" name="Picture 5"/>
          <p:cNvPicPr>
            <a:picLocks noChangeAspect="1"/>
          </p:cNvPicPr>
          <p:nvPr/>
        </p:nvPicPr>
        <p:blipFill rotWithShape="1">
          <a:blip r:embed="rId2"/>
          <a:srcRect l="32654" r="30850" b="1658"/>
          <a:stretch/>
        </p:blipFill>
        <p:spPr>
          <a:xfrm>
            <a:off x="2638269" y="1557985"/>
            <a:ext cx="3462728" cy="4752874"/>
          </a:xfrm>
          <a:prstGeom prst="rect">
            <a:avLst/>
          </a:prstGeom>
        </p:spPr>
      </p:pic>
      <p:pic>
        <p:nvPicPr>
          <p:cNvPr id="7" name="Picture 6"/>
          <p:cNvPicPr>
            <a:picLocks noChangeAspect="1"/>
          </p:cNvPicPr>
          <p:nvPr/>
        </p:nvPicPr>
        <p:blipFill rotWithShape="1">
          <a:blip r:embed="rId3"/>
          <a:srcRect l="32348" t="1" b="-20"/>
          <a:stretch/>
        </p:blipFill>
        <p:spPr>
          <a:xfrm>
            <a:off x="5942626" y="1591433"/>
            <a:ext cx="6249374" cy="4713340"/>
          </a:xfrm>
          <a:prstGeom prst="rect">
            <a:avLst/>
          </a:prstGeom>
        </p:spPr>
      </p:pic>
      <p:pic>
        <p:nvPicPr>
          <p:cNvPr id="8" name="Picture 7"/>
          <p:cNvPicPr>
            <a:picLocks noChangeAspect="1"/>
          </p:cNvPicPr>
          <p:nvPr/>
        </p:nvPicPr>
        <p:blipFill rotWithShape="1">
          <a:blip r:embed="rId4"/>
          <a:srcRect t="-1" r="32190" b="-390"/>
          <a:stretch/>
        </p:blipFill>
        <p:spPr>
          <a:xfrm>
            <a:off x="-2517304" y="1591433"/>
            <a:ext cx="5155573" cy="4719426"/>
          </a:xfrm>
          <a:prstGeom prst="rect">
            <a:avLst/>
          </a:prstGeom>
        </p:spPr>
      </p:pic>
      <p:pic>
        <p:nvPicPr>
          <p:cNvPr id="9" name="Picture 8"/>
          <p:cNvPicPr>
            <a:picLocks noChangeAspect="1"/>
          </p:cNvPicPr>
          <p:nvPr/>
        </p:nvPicPr>
        <p:blipFill rotWithShape="1">
          <a:blip r:embed="rId5"/>
          <a:srcRect l="33332" t="-330" r="-581" b="284"/>
          <a:stretch/>
        </p:blipFill>
        <p:spPr>
          <a:xfrm>
            <a:off x="9123292" y="1557984"/>
            <a:ext cx="4954813" cy="4713340"/>
          </a:xfrm>
          <a:prstGeom prst="rect">
            <a:avLst/>
          </a:prstGeom>
        </p:spPr>
      </p:pic>
    </p:spTree>
    <p:extLst>
      <p:ext uri="{BB962C8B-B14F-4D97-AF65-F5344CB8AC3E}">
        <p14:creationId xmlns:p14="http://schemas.microsoft.com/office/powerpoint/2010/main" val="519742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Disability </a:t>
            </a:r>
            <a:r>
              <a:rPr lang="en-US" b="1" strike="sngStrike" dirty="0" smtClean="0"/>
              <a:t>Barriers</a:t>
            </a:r>
            <a:r>
              <a:rPr lang="en-US" b="1" dirty="0" smtClean="0"/>
              <a:t> Services &amp; Supports</a:t>
            </a:r>
            <a:endParaRPr lang="en-US" b="1" strike="sngStrike" dirty="0"/>
          </a:p>
        </p:txBody>
      </p:sp>
      <p:pic>
        <p:nvPicPr>
          <p:cNvPr id="6" name="Picture 5"/>
          <p:cNvPicPr>
            <a:picLocks noChangeAspect="1"/>
          </p:cNvPicPr>
          <p:nvPr/>
        </p:nvPicPr>
        <p:blipFill rotWithShape="1">
          <a:blip r:embed="rId2"/>
          <a:srcRect l="32654" r="30850" b="1658"/>
          <a:stretch/>
        </p:blipFill>
        <p:spPr>
          <a:xfrm>
            <a:off x="3195887" y="1557984"/>
            <a:ext cx="2782050" cy="4763695"/>
          </a:xfrm>
          <a:prstGeom prst="rect">
            <a:avLst/>
          </a:prstGeom>
        </p:spPr>
      </p:pic>
      <p:pic>
        <p:nvPicPr>
          <p:cNvPr id="7" name="Picture 6"/>
          <p:cNvPicPr>
            <a:picLocks noChangeAspect="1"/>
          </p:cNvPicPr>
          <p:nvPr/>
        </p:nvPicPr>
        <p:blipFill rotWithShape="1">
          <a:blip r:embed="rId3"/>
          <a:srcRect l="32348" t="1" b="-20"/>
          <a:stretch/>
        </p:blipFill>
        <p:spPr>
          <a:xfrm>
            <a:off x="5977937" y="1626559"/>
            <a:ext cx="5009699" cy="4695120"/>
          </a:xfrm>
          <a:prstGeom prst="rect">
            <a:avLst/>
          </a:prstGeom>
        </p:spPr>
      </p:pic>
      <p:pic>
        <p:nvPicPr>
          <p:cNvPr id="14" name="Picture 13"/>
          <p:cNvPicPr>
            <a:picLocks noChangeAspect="1"/>
          </p:cNvPicPr>
          <p:nvPr/>
        </p:nvPicPr>
        <p:blipFill rotWithShape="1">
          <a:blip r:embed="rId4"/>
          <a:srcRect l="32923" t="754" r="33335" b="-876"/>
          <a:stretch/>
        </p:blipFill>
        <p:spPr>
          <a:xfrm>
            <a:off x="108068" y="1585693"/>
            <a:ext cx="2979905" cy="4735987"/>
          </a:xfrm>
          <a:prstGeom prst="rect">
            <a:avLst/>
          </a:prstGeom>
        </p:spPr>
      </p:pic>
      <p:pic>
        <p:nvPicPr>
          <p:cNvPr id="15" name="Picture 14"/>
          <p:cNvPicPr>
            <a:picLocks noChangeAspect="1"/>
          </p:cNvPicPr>
          <p:nvPr/>
        </p:nvPicPr>
        <p:blipFill rotWithShape="1">
          <a:blip r:embed="rId5"/>
          <a:srcRect l="30694" t="-934" r="31599" b="-1440"/>
          <a:stretch/>
        </p:blipFill>
        <p:spPr>
          <a:xfrm>
            <a:off x="8550279" y="1593566"/>
            <a:ext cx="3367790" cy="4761106"/>
          </a:xfrm>
          <a:prstGeom prst="rect">
            <a:avLst/>
          </a:prstGeom>
        </p:spPr>
      </p:pic>
    </p:spTree>
    <p:extLst>
      <p:ext uri="{BB962C8B-B14F-4D97-AF65-F5344CB8AC3E}">
        <p14:creationId xmlns:p14="http://schemas.microsoft.com/office/powerpoint/2010/main" val="204656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Framework for Individual and System Success</a:t>
            </a:r>
            <a:endParaRPr lang="en-US" dirty="0"/>
          </a:p>
        </p:txBody>
      </p:sp>
      <p:pic>
        <p:nvPicPr>
          <p:cNvPr id="5" name="Picture 4"/>
          <p:cNvPicPr>
            <a:picLocks noChangeAspect="1"/>
          </p:cNvPicPr>
          <p:nvPr/>
        </p:nvPicPr>
        <p:blipFill>
          <a:blip r:embed="rId2"/>
          <a:stretch>
            <a:fillRect/>
          </a:stretch>
        </p:blipFill>
        <p:spPr>
          <a:xfrm>
            <a:off x="609600" y="4771075"/>
            <a:ext cx="10972800" cy="1548732"/>
          </a:xfrm>
          <a:prstGeom prst="rect">
            <a:avLst/>
          </a:prstGeom>
        </p:spPr>
      </p:pic>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4587395"/>
              </p:ext>
            </p:extLst>
          </p:nvPr>
        </p:nvGraphicFramePr>
        <p:xfrm>
          <a:off x="609600" y="1417637"/>
          <a:ext cx="10972800" cy="3094235"/>
        </p:xfrm>
        <a:graphic>
          <a:graphicData uri="http://schemas.openxmlformats.org/drawingml/2006/table">
            <a:tbl>
              <a:tblPr firstRow="1" firstCol="1" bandRow="1"/>
              <a:tblGrid>
                <a:gridCol w="3654072"/>
                <a:gridCol w="3656423"/>
                <a:gridCol w="3662305"/>
              </a:tblGrid>
              <a:tr h="546074">
                <a:tc>
                  <a:txBody>
                    <a:bodyPr/>
                    <a:lstStyle/>
                    <a:p>
                      <a:pPr marL="0" marR="0" algn="ctr">
                        <a:lnSpc>
                          <a:spcPct val="107000"/>
                        </a:lnSpc>
                        <a:spcBef>
                          <a:spcPts val="0"/>
                        </a:spcBef>
                        <a:spcAft>
                          <a:spcPts val="0"/>
                        </a:spcAft>
                      </a:pPr>
                      <a:r>
                        <a:rPr lang="en-US" sz="32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Strengths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c>
                  <a:txBody>
                    <a:bodyPr/>
                    <a:lstStyle/>
                    <a:p>
                      <a:pPr marL="0" marR="0" algn="ctr">
                        <a:lnSpc>
                          <a:spcPct val="107000"/>
                        </a:lnSpc>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c>
                  <a:txBody>
                    <a:bodyPr/>
                    <a:lstStyle/>
                    <a:p>
                      <a:pPr marL="0" marR="0" algn="ctr">
                        <a:lnSpc>
                          <a:spcPct val="107000"/>
                        </a:lnSpc>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Opportunities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r>
              <a:tr h="2548161">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2607481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098" y="1248998"/>
            <a:ext cx="10972800" cy="3877638"/>
          </a:xfrm>
        </p:spPr>
        <p:txBody>
          <a:bodyPr>
            <a:normAutofit/>
          </a:bodyPr>
          <a:lstStyle/>
          <a:p>
            <a:r>
              <a:rPr lang="en-US" sz="6000" dirty="0" smtClean="0"/>
              <a:t>What can you use now?</a:t>
            </a:r>
            <a:br>
              <a:rPr lang="en-US" sz="6000" dirty="0" smtClean="0"/>
            </a:br>
            <a:r>
              <a:rPr lang="en-US" sz="6000" dirty="0"/>
              <a:t/>
            </a:r>
            <a:br>
              <a:rPr lang="en-US" sz="6000" dirty="0"/>
            </a:br>
            <a:r>
              <a:rPr lang="en-US" sz="6000" dirty="0" smtClean="0"/>
              <a:t>What do you need next?</a:t>
            </a:r>
            <a:endParaRPr lang="en-US" sz="6000" dirty="0"/>
          </a:p>
        </p:txBody>
      </p:sp>
    </p:spTree>
    <p:extLst>
      <p:ext uri="{BB962C8B-B14F-4D97-AF65-F5344CB8AC3E}">
        <p14:creationId xmlns:p14="http://schemas.microsoft.com/office/powerpoint/2010/main" val="2205677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sp>
        <p:nvSpPr>
          <p:cNvPr id="3" name="Text Placeholder 2"/>
          <p:cNvSpPr>
            <a:spLocks noGrp="1"/>
          </p:cNvSpPr>
          <p:nvPr>
            <p:ph type="body" idx="1"/>
          </p:nvPr>
        </p:nvSpPr>
        <p:spPr>
          <a:xfrm>
            <a:off x="609600" y="1417637"/>
            <a:ext cx="10972800" cy="4967573"/>
          </a:xfrm>
        </p:spPr>
        <p:txBody>
          <a:bodyPr>
            <a:normAutofit lnSpcReduction="10000"/>
          </a:bodyPr>
          <a:lstStyle/>
          <a:p>
            <a:pPr>
              <a:buFont typeface="Wingdings" panose="05000000000000000000" pitchFamily="2" charset="2"/>
              <a:buChar char="§"/>
            </a:pPr>
            <a:endParaRPr lang="en-US" dirty="0"/>
          </a:p>
          <a:p>
            <a:pPr>
              <a:buFont typeface="Wingdings" panose="05000000000000000000" pitchFamily="2" charset="2"/>
              <a:buChar char="§"/>
            </a:pPr>
            <a:r>
              <a:rPr lang="en-US" sz="2400" dirty="0" smtClean="0"/>
              <a:t>Special Education – Transition services through age 22</a:t>
            </a:r>
          </a:p>
          <a:p>
            <a:pPr lvl="1">
              <a:buFont typeface="Wingdings" panose="05000000000000000000" pitchFamily="2" charset="2"/>
              <a:buChar char="§"/>
            </a:pPr>
            <a:r>
              <a:rPr lang="en-US" sz="2400" dirty="0" smtClean="0">
                <a:hlinkClick r:id="rId2"/>
              </a:rPr>
              <a:t>Guidance for Youth in Corrections Agencies</a:t>
            </a:r>
            <a:endParaRPr lang="en-US" sz="2400" dirty="0" smtClean="0"/>
          </a:p>
          <a:p>
            <a:pPr lvl="1">
              <a:buFont typeface="Wingdings" panose="05000000000000000000" pitchFamily="2" charset="2"/>
              <a:buChar char="§"/>
            </a:pPr>
            <a:r>
              <a:rPr lang="en-US" sz="2400" dirty="0" smtClean="0">
                <a:hlinkClick r:id="rId3" action="ppaction://hlinkfile"/>
              </a:rPr>
              <a:t>Improving Transition Outcomes for Youth involved in the Juvenile Justice System</a:t>
            </a:r>
            <a:endParaRPr lang="en-US" sz="2400" dirty="0" smtClean="0"/>
          </a:p>
          <a:p>
            <a:pPr>
              <a:buFont typeface="Wingdings" panose="05000000000000000000" pitchFamily="2" charset="2"/>
              <a:buChar char="§"/>
            </a:pPr>
            <a:r>
              <a:rPr lang="en-US" sz="2400" dirty="0" smtClean="0"/>
              <a:t>Assessment – Special Education &lt;21 w/o regular diploma or State Rehabilitation Agencies– includes what person will need in order to learn</a:t>
            </a:r>
          </a:p>
          <a:p>
            <a:pPr>
              <a:buFont typeface="Wingdings" panose="05000000000000000000" pitchFamily="2" charset="2"/>
              <a:buChar char="§"/>
            </a:pPr>
            <a:r>
              <a:rPr lang="en-US" sz="2400" dirty="0" smtClean="0"/>
              <a:t>Income </a:t>
            </a:r>
            <a:r>
              <a:rPr lang="en-US" sz="2400" dirty="0"/>
              <a:t>Support – </a:t>
            </a:r>
            <a:r>
              <a:rPr lang="en-US" sz="2400" dirty="0" smtClean="0"/>
              <a:t>SSI/SSDI</a:t>
            </a:r>
          </a:p>
          <a:p>
            <a:pPr lvl="1">
              <a:buFont typeface="Wingdings" panose="05000000000000000000" pitchFamily="2" charset="2"/>
              <a:buChar char="§"/>
            </a:pPr>
            <a:r>
              <a:rPr lang="en-US" sz="2400" dirty="0" smtClean="0">
                <a:hlinkClick r:id="rId4"/>
              </a:rPr>
              <a:t>What Prisoners Need to Know about SSI</a:t>
            </a:r>
            <a:endParaRPr lang="en-US" sz="2400" dirty="0" smtClean="0"/>
          </a:p>
          <a:p>
            <a:pPr>
              <a:buFont typeface="Wingdings" panose="05000000000000000000" pitchFamily="2" charset="2"/>
              <a:buChar char="§"/>
            </a:pPr>
            <a:r>
              <a:rPr lang="en-US" sz="2400" dirty="0" smtClean="0"/>
              <a:t>Mental Health and Substance Abuse Treatment – eligibility for Medicaid for people eligible for SSI</a:t>
            </a:r>
          </a:p>
          <a:p>
            <a:pPr lvl="1">
              <a:buFont typeface="Wingdings" panose="05000000000000000000" pitchFamily="2" charset="2"/>
              <a:buChar char="§"/>
            </a:pPr>
            <a:r>
              <a:rPr lang="en-US" sz="2400" dirty="0" smtClean="0">
                <a:hlinkClick r:id="rId5"/>
              </a:rPr>
              <a:t>Medicaid information </a:t>
            </a:r>
            <a:r>
              <a:rPr lang="en-US" sz="2400" dirty="0" smtClean="0"/>
              <a:t>including the Mental Health Parity and Addiction Equity Act and other services covered through Medicaid.</a:t>
            </a:r>
          </a:p>
        </p:txBody>
      </p:sp>
    </p:spTree>
    <p:extLst>
      <p:ext uri="{BB962C8B-B14F-4D97-AF65-F5344CB8AC3E}">
        <p14:creationId xmlns:p14="http://schemas.microsoft.com/office/powerpoint/2010/main" val="123357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sp>
        <p:nvSpPr>
          <p:cNvPr id="3" name="Text Placeholder 2"/>
          <p:cNvSpPr>
            <a:spLocks noGrp="1"/>
          </p:cNvSpPr>
          <p:nvPr>
            <p:ph type="body" idx="1"/>
          </p:nvPr>
        </p:nvSpPr>
        <p:spPr>
          <a:xfrm>
            <a:off x="609600" y="1417637"/>
            <a:ext cx="10972800" cy="4967573"/>
          </a:xfrm>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sz="2400" dirty="0" smtClean="0"/>
              <a:t>Accommodations – </a:t>
            </a:r>
            <a:r>
              <a:rPr lang="en-US" sz="2400" dirty="0" smtClean="0">
                <a:hlinkClick r:id="rId2"/>
              </a:rPr>
              <a:t>State Protection &amp; Advocacy </a:t>
            </a:r>
            <a:r>
              <a:rPr lang="en-US" sz="2400" dirty="0" smtClean="0"/>
              <a:t>specifically for people with disabilities who encounter an absence of justice in a system not designed to handle a large number of persons with disabilities</a:t>
            </a:r>
            <a:r>
              <a:rPr lang="en-US" sz="2400" dirty="0" smtClean="0"/>
              <a:t>.</a:t>
            </a:r>
          </a:p>
          <a:p>
            <a:pPr>
              <a:buFont typeface="Wingdings" panose="05000000000000000000" pitchFamily="2" charset="2"/>
              <a:buChar char="§"/>
            </a:pPr>
            <a:r>
              <a:rPr lang="en-US" sz="2400" dirty="0" smtClean="0"/>
              <a:t>Community Colleges</a:t>
            </a:r>
          </a:p>
          <a:p>
            <a:pPr lvl="1">
              <a:buFont typeface="Wingdings" panose="05000000000000000000" pitchFamily="2" charset="2"/>
              <a:buChar char="§"/>
            </a:pPr>
            <a:r>
              <a:rPr lang="en-US" sz="2200" i="1" dirty="0">
                <a:hlinkClick r:id="rId3"/>
              </a:rPr>
              <a:t>Students with Disabilities Preparing for Postsecondary Education: </a:t>
            </a:r>
            <a:r>
              <a:rPr lang="en-US" sz="2200" i="1" dirty="0" smtClean="0">
                <a:hlinkClick r:id="rId3"/>
              </a:rPr>
              <a:t>Know </a:t>
            </a:r>
            <a:r>
              <a:rPr lang="en-US" sz="2200" i="1" dirty="0">
                <a:hlinkClick r:id="rId3"/>
              </a:rPr>
              <a:t>Your Rights and Responsibilities</a:t>
            </a:r>
            <a:endParaRPr lang="en-US" sz="2200" i="1" dirty="0"/>
          </a:p>
          <a:p>
            <a:pPr>
              <a:buFont typeface="Wingdings" panose="05000000000000000000" pitchFamily="2" charset="2"/>
              <a:buChar char="§"/>
            </a:pPr>
            <a:r>
              <a:rPr lang="en-US" sz="2400" dirty="0" smtClean="0"/>
              <a:t>Job </a:t>
            </a:r>
            <a:r>
              <a:rPr lang="en-US" sz="2400" dirty="0" smtClean="0"/>
              <a:t>Opportunities – State Rehabilitation Agencies provide can provide job training, placement and support for eligible individuals.</a:t>
            </a:r>
          </a:p>
          <a:p>
            <a:pPr lvl="1">
              <a:buFont typeface="Wingdings" panose="05000000000000000000" pitchFamily="2" charset="2"/>
              <a:buChar char="§"/>
            </a:pPr>
            <a:r>
              <a:rPr lang="en-US" sz="2400" dirty="0" smtClean="0"/>
              <a:t>Link to State information from the </a:t>
            </a:r>
            <a:r>
              <a:rPr lang="en-US" sz="2400" dirty="0" smtClean="0">
                <a:hlinkClick r:id="rId4"/>
              </a:rPr>
              <a:t>Rehabilitation Services Administration</a:t>
            </a:r>
            <a:endParaRPr lang="en-US" sz="2400"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65013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sp>
        <p:nvSpPr>
          <p:cNvPr id="3" name="Text Placeholder 2"/>
          <p:cNvSpPr>
            <a:spLocks noGrp="1"/>
          </p:cNvSpPr>
          <p:nvPr>
            <p:ph type="body" idx="1"/>
          </p:nvPr>
        </p:nvSpPr>
        <p:spPr>
          <a:xfrm>
            <a:off x="609600" y="1417637"/>
            <a:ext cx="10972800" cy="4967573"/>
          </a:xfrm>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sz="2400" dirty="0"/>
              <a:t>Housing – some programs specifically for people with disabilities including people with certain disabilities such as mental illness and TBI. Olmstead Act and Fair Housing Act are two important laws for the right to housing for people with disabilities.</a:t>
            </a:r>
          </a:p>
          <a:p>
            <a:pPr lvl="1">
              <a:buFont typeface="Wingdings" panose="05000000000000000000" pitchFamily="2" charset="2"/>
              <a:buChar char="§"/>
            </a:pPr>
            <a:r>
              <a:rPr lang="en-US" sz="2400" dirty="0"/>
              <a:t>Disability.gov has a </a:t>
            </a:r>
            <a:r>
              <a:rPr lang="en-US" sz="2400" dirty="0">
                <a:hlinkClick r:id="rId2"/>
              </a:rPr>
              <a:t>Guide to Housing </a:t>
            </a:r>
            <a:r>
              <a:rPr lang="en-US" sz="2400" dirty="0"/>
              <a:t>for this and much more.</a:t>
            </a:r>
          </a:p>
          <a:p>
            <a:pPr>
              <a:buFont typeface="Wingdings" panose="05000000000000000000" pitchFamily="2" charset="2"/>
              <a:buChar char="§"/>
            </a:pPr>
            <a:r>
              <a:rPr lang="en-US" sz="2400" dirty="0" smtClean="0">
                <a:hlinkClick r:id="rId3"/>
              </a:rPr>
              <a:t>Federal </a:t>
            </a:r>
            <a:r>
              <a:rPr lang="en-US" sz="2400" dirty="0" smtClean="0">
                <a:hlinkClick r:id="rId3"/>
              </a:rPr>
              <a:t>Traumatic Brain Injury Program State Grants</a:t>
            </a:r>
            <a:r>
              <a:rPr lang="en-US" sz="2400" dirty="0" smtClean="0"/>
              <a:t> (as of October 1, 2015, this program moved to from HSRA to the </a:t>
            </a:r>
            <a:r>
              <a:rPr lang="en-US" sz="2400" dirty="0" smtClean="0">
                <a:hlinkClick r:id="rId4"/>
              </a:rPr>
              <a:t>Administration on Community Living</a:t>
            </a:r>
            <a:r>
              <a:rPr lang="en-US" sz="2400" dirty="0" smtClean="0"/>
              <a:t>. </a:t>
            </a:r>
          </a:p>
          <a:p>
            <a:pPr lvl="1">
              <a:buFont typeface="Wingdings" panose="05000000000000000000" pitchFamily="2" charset="2"/>
              <a:buChar char="§"/>
            </a:pPr>
            <a:r>
              <a:rPr lang="en-US" sz="2400" dirty="0" smtClean="0">
                <a:hlinkClick r:id="rId5"/>
              </a:rPr>
              <a:t>Traumatic Brain Injury in Prisons and Jails: an Unrecognized Problem </a:t>
            </a:r>
            <a:r>
              <a:rPr lang="en-US" sz="2400" dirty="0" smtClean="0"/>
              <a:t>(CDC Publication)</a:t>
            </a:r>
          </a:p>
          <a:p>
            <a:pPr lvl="1">
              <a:buFont typeface="Wingdings" panose="05000000000000000000" pitchFamily="2" charset="2"/>
              <a:buChar char="§"/>
            </a:pPr>
            <a:r>
              <a:rPr lang="en-US" sz="2400" dirty="0">
                <a:hlinkClick r:id="rId6"/>
              </a:rPr>
              <a:t>Traumatic Brain Injury: A Guide for Criminal Justice Professionals</a:t>
            </a:r>
            <a:endParaRPr lang="en-US" sz="2400" dirty="0"/>
          </a:p>
          <a:p>
            <a:pPr lvl="1">
              <a:buFont typeface="Wingdings" panose="05000000000000000000" pitchFamily="2" charset="2"/>
              <a:buChar char="§"/>
            </a:pPr>
            <a:endParaRPr lang="en-US" dirty="0" smtClean="0"/>
          </a:p>
          <a:p>
            <a:pPr lvl="2">
              <a:buFont typeface="Wingdings" panose="05000000000000000000" pitchFamily="2" charset="2"/>
              <a:buChar char="§"/>
            </a:pPr>
            <a:endParaRPr lang="en-US" dirty="0"/>
          </a:p>
        </p:txBody>
      </p:sp>
    </p:spTree>
    <p:extLst>
      <p:ext uri="{BB962C8B-B14F-4D97-AF65-F5344CB8AC3E}">
        <p14:creationId xmlns:p14="http://schemas.microsoft.com/office/powerpoint/2010/main" val="3897725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Reentry: Against all Odds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6600" dirty="0" smtClean="0"/>
          </a:p>
          <a:p>
            <a:pPr marL="0" indent="0" algn="ctr">
              <a:buNone/>
            </a:pPr>
            <a:r>
              <a:rPr lang="en-US" sz="6600" dirty="0" smtClean="0"/>
              <a:t>Why do you do this?</a:t>
            </a:r>
            <a:endParaRPr lang="en-US" sz="6600" dirty="0"/>
          </a:p>
        </p:txBody>
      </p:sp>
    </p:spTree>
    <p:extLst>
      <p:ext uri="{BB962C8B-B14F-4D97-AF65-F5344CB8AC3E}">
        <p14:creationId xmlns:p14="http://schemas.microsoft.com/office/powerpoint/2010/main" val="140836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08" y="93675"/>
            <a:ext cx="10058400" cy="1752059"/>
          </a:xfrm>
        </p:spPr>
        <p:txBody>
          <a:bodyPr>
            <a:normAutofit/>
          </a:bodyPr>
          <a:lstStyle/>
          <a:p>
            <a:pPr algn="ctr"/>
            <a:r>
              <a:rPr lang="en-US" sz="4000" dirty="0" smtClean="0"/>
              <a:t>Impact of Hidden Disabilities on Reentry Population Success: </a:t>
            </a:r>
            <a:r>
              <a:rPr lang="en-US" sz="4000" i="1" dirty="0" smtClean="0"/>
              <a:t>Just Because You Don’t See It Doesn’t Mean It Isn’t There</a:t>
            </a:r>
            <a:endParaRPr lang="en-US" sz="4000" i="1"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endParaRPr lang="en-US" sz="2600" dirty="0" smtClean="0"/>
          </a:p>
          <a:p>
            <a:pPr marL="457200" indent="-457200">
              <a:buFont typeface="+mj-lt"/>
              <a:buAutoNum type="arabicPeriod"/>
            </a:pPr>
            <a:r>
              <a:rPr lang="en-US" sz="2600" dirty="0" smtClean="0"/>
              <a:t>Consider a </a:t>
            </a:r>
            <a:r>
              <a:rPr lang="en-US" sz="2600" dirty="0" smtClean="0"/>
              <a:t>conceptual framework </a:t>
            </a:r>
            <a:r>
              <a:rPr lang="en-US" sz="2600" dirty="0" smtClean="0"/>
              <a:t>to improve success within reentry systems and for individuals with hidden disabilities.</a:t>
            </a:r>
          </a:p>
          <a:p>
            <a:pPr marL="457200" indent="-457200">
              <a:buFont typeface="+mj-lt"/>
              <a:buAutoNum type="arabicPeriod"/>
            </a:pPr>
            <a:r>
              <a:rPr lang="en-US" sz="2600" dirty="0" smtClean="0"/>
              <a:t>Understand how a hidden disability might affect reentry success (Mental Illness and Traumatic Brain Injury).</a:t>
            </a:r>
          </a:p>
          <a:p>
            <a:pPr marL="457200" indent="-457200">
              <a:buFont typeface="+mj-lt"/>
              <a:buAutoNum type="arabicPeriod"/>
            </a:pPr>
            <a:r>
              <a:rPr lang="en-US" sz="2600" dirty="0" smtClean="0"/>
              <a:t>Think about how reentry barriers and assets might be the same or different when considering hidden disabilities.</a:t>
            </a:r>
          </a:p>
          <a:p>
            <a:pPr marL="457200" indent="-457200">
              <a:buFont typeface="+mj-lt"/>
              <a:buAutoNum type="arabicPeriod"/>
            </a:pPr>
            <a:r>
              <a:rPr lang="en-US" sz="2600" dirty="0" smtClean="0"/>
              <a:t>Become familiar with some disability services and supports available for addressing barriers.</a:t>
            </a:r>
          </a:p>
          <a:p>
            <a:pPr marL="457200" indent="-457200">
              <a:buFont typeface="+mj-lt"/>
              <a:buAutoNum type="arabicPeriod"/>
            </a:pPr>
            <a:r>
              <a:rPr lang="en-US" sz="2600" dirty="0" smtClean="0"/>
              <a:t>Share what you can use now and what you need next.</a:t>
            </a:r>
          </a:p>
          <a:p>
            <a:pPr marL="0" indent="0">
              <a:buNone/>
            </a:pPr>
            <a:endParaRPr lang="en-US" sz="2400"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92076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Framework for Individual and System Success</a:t>
            </a:r>
            <a:br>
              <a:rPr lang="en-US" dirty="0" smtClean="0"/>
            </a:br>
            <a:r>
              <a:rPr lang="en-US" dirty="0" smtClean="0"/>
              <a:t>(A Glimpse)</a:t>
            </a:r>
            <a:endParaRPr lang="en-US" dirty="0"/>
          </a:p>
        </p:txBody>
      </p:sp>
      <p:pic>
        <p:nvPicPr>
          <p:cNvPr id="5" name="Picture 4"/>
          <p:cNvPicPr>
            <a:picLocks noChangeAspect="1"/>
          </p:cNvPicPr>
          <p:nvPr/>
        </p:nvPicPr>
        <p:blipFill>
          <a:blip r:embed="rId2"/>
          <a:stretch>
            <a:fillRect/>
          </a:stretch>
        </p:blipFill>
        <p:spPr>
          <a:xfrm>
            <a:off x="609600" y="4771075"/>
            <a:ext cx="10972800" cy="1548732"/>
          </a:xfrm>
          <a:prstGeom prst="rect">
            <a:avLst/>
          </a:prstGeom>
        </p:spPr>
      </p:pic>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nvGraphicFramePr>
        <p:xfrm>
          <a:off x="609600" y="1417637"/>
          <a:ext cx="10972800" cy="3094235"/>
        </p:xfrm>
        <a:graphic>
          <a:graphicData uri="http://schemas.openxmlformats.org/drawingml/2006/table">
            <a:tbl>
              <a:tblPr firstRow="1" firstCol="1" bandRow="1"/>
              <a:tblGrid>
                <a:gridCol w="3654072"/>
                <a:gridCol w="3656423"/>
                <a:gridCol w="3662305"/>
              </a:tblGrid>
              <a:tr h="546074">
                <a:tc>
                  <a:txBody>
                    <a:bodyPr/>
                    <a:lstStyle/>
                    <a:p>
                      <a:pPr marL="0" marR="0" algn="ctr">
                        <a:lnSpc>
                          <a:spcPct val="107000"/>
                        </a:lnSpc>
                        <a:spcBef>
                          <a:spcPts val="0"/>
                        </a:spcBef>
                        <a:spcAft>
                          <a:spcPts val="0"/>
                        </a:spcAft>
                      </a:pPr>
                      <a:r>
                        <a:rPr lang="en-US" sz="32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Strengths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c>
                  <a:txBody>
                    <a:bodyPr/>
                    <a:lstStyle/>
                    <a:p>
                      <a:pPr marL="0" marR="0" algn="ctr">
                        <a:lnSpc>
                          <a:spcPct val="107000"/>
                        </a:lnSpc>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c>
                  <a:txBody>
                    <a:bodyPr/>
                    <a:lstStyle/>
                    <a:p>
                      <a:pPr marL="0" marR="0" algn="ctr">
                        <a:lnSpc>
                          <a:spcPct val="107000"/>
                        </a:lnSpc>
                        <a:spcBef>
                          <a:spcPts val="0"/>
                        </a:spcBef>
                        <a:spcAft>
                          <a:spcPts val="0"/>
                        </a:spcAft>
                      </a:pPr>
                      <a:r>
                        <a:rPr lang="en-US"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Opportunities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33C0B"/>
                    </a:solidFill>
                  </a:tcPr>
                </a:tc>
              </a:tr>
              <a:tr h="2548161">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227073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3877638"/>
          </a:xfrm>
        </p:spPr>
        <p:txBody>
          <a:bodyPr>
            <a:normAutofit/>
          </a:bodyPr>
          <a:lstStyle/>
          <a:p>
            <a:r>
              <a:rPr lang="en-US" sz="6000" i="1" dirty="0" smtClean="0"/>
              <a:t>Just because you don’t see it doesn’t mean it isn’t there….</a:t>
            </a:r>
            <a:endParaRPr lang="en-US" sz="6000" i="1" dirty="0"/>
          </a:p>
        </p:txBody>
      </p:sp>
    </p:spTree>
    <p:extLst>
      <p:ext uri="{BB962C8B-B14F-4D97-AF65-F5344CB8AC3E}">
        <p14:creationId xmlns:p14="http://schemas.microsoft.com/office/powerpoint/2010/main" val="37377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9725" y="75113"/>
            <a:ext cx="6749960" cy="6707774"/>
          </a:xfrm>
          <a:prstGeom prst="rect">
            <a:avLst/>
          </a:prstGeom>
        </p:spPr>
      </p:pic>
      <p:sp>
        <p:nvSpPr>
          <p:cNvPr id="5" name="Rectangle 4"/>
          <p:cNvSpPr/>
          <p:nvPr/>
        </p:nvSpPr>
        <p:spPr>
          <a:xfrm>
            <a:off x="7315200" y="1737360"/>
            <a:ext cx="4407108" cy="3046988"/>
          </a:xfrm>
          <a:prstGeom prst="rect">
            <a:avLst/>
          </a:prstGeom>
        </p:spPr>
        <p:txBody>
          <a:bodyPr wrap="square">
            <a:spAutoFit/>
          </a:bodyPr>
          <a:lstStyle/>
          <a:p>
            <a:r>
              <a:rPr lang="en-US" sz="2800" b="1" dirty="0" smtClean="0"/>
              <a:t>Just because you can't see it doesn't mean it is not there. Just because someone looks okay, doesn't mean they are. Know the facts, fight the stigma.</a:t>
            </a:r>
          </a:p>
          <a:p>
            <a:r>
              <a:rPr lang="en-US" sz="2400" dirty="0" smtClean="0"/>
              <a:t>#</a:t>
            </a:r>
            <a:r>
              <a:rPr lang="en-US" sz="2400" dirty="0" err="1" smtClean="0"/>
              <a:t>equaltreatmentformentalhealth</a:t>
            </a:r>
            <a:endParaRPr lang="en-US" sz="2400" dirty="0"/>
          </a:p>
        </p:txBody>
      </p:sp>
    </p:spTree>
    <p:extLst>
      <p:ext uri="{BB962C8B-B14F-4D97-AF65-F5344CB8AC3E}">
        <p14:creationId xmlns:p14="http://schemas.microsoft.com/office/powerpoint/2010/main" val="153133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b" anchorCtr="0">
            <a:noAutofit/>
          </a:bodyPr>
          <a:lstStyle/>
          <a:p>
            <a:pPr algn="ctr">
              <a:buNone/>
            </a:pPr>
            <a:r>
              <a:rPr lang="en" dirty="0" smtClean="0">
                <a:latin typeface="+mn-lt"/>
              </a:rPr>
              <a:t>Mental Illness Risk Factors</a:t>
            </a:r>
            <a:endParaRPr lang="en" dirty="0">
              <a:latin typeface="+mn-lt"/>
            </a:endParaRPr>
          </a:p>
        </p:txBody>
      </p:sp>
      <p:sp>
        <p:nvSpPr>
          <p:cNvPr id="30" name="Shape 30"/>
          <p:cNvSpPr txBox="1">
            <a:spLocks noGrp="1"/>
          </p:cNvSpPr>
          <p:nvPr>
            <p:ph type="body" idx="1"/>
          </p:nvPr>
        </p:nvSpPr>
        <p:spPr>
          <a:xfrm>
            <a:off x="609600" y="1600202"/>
            <a:ext cx="10972800" cy="4343399"/>
          </a:xfrm>
          <a:prstGeom prst="rect">
            <a:avLst/>
          </a:prstGeom>
        </p:spPr>
        <p:txBody>
          <a:bodyPr lIns="91425" tIns="91425" rIns="91425" bIns="91425" anchor="t" anchorCtr="0">
            <a:noAutofit/>
          </a:bodyPr>
          <a:lstStyle/>
          <a:p>
            <a:endParaRPr lang="en" sz="2200" dirty="0"/>
          </a:p>
          <a:p>
            <a:pPr marL="571500" indent="-457200">
              <a:lnSpc>
                <a:spcPct val="115000"/>
              </a:lnSpc>
              <a:spcBef>
                <a:spcPts val="0"/>
              </a:spcBef>
              <a:buClr>
                <a:schemeClr val="dk1"/>
              </a:buClr>
              <a:buSzPct val="166666"/>
              <a:buFont typeface="Arial" panose="020B0604020202020204" pitchFamily="34" charset="0"/>
              <a:buChar char="•"/>
            </a:pPr>
            <a:r>
              <a:rPr lang="en" sz="2400" dirty="0" smtClean="0"/>
              <a:t>Prior </a:t>
            </a:r>
            <a:r>
              <a:rPr lang="en" sz="2400" dirty="0"/>
              <a:t>history of crime/violence and early age at time of first offense</a:t>
            </a:r>
          </a:p>
          <a:p>
            <a:pPr marL="571500" indent="-457200">
              <a:lnSpc>
                <a:spcPct val="115000"/>
              </a:lnSpc>
              <a:spcBef>
                <a:spcPts val="0"/>
              </a:spcBef>
              <a:buClr>
                <a:schemeClr val="dk1"/>
              </a:buClr>
              <a:buSzPct val="166666"/>
              <a:buFont typeface="Arial" panose="020B0604020202020204" pitchFamily="34" charset="0"/>
              <a:buChar char="•"/>
            </a:pPr>
            <a:r>
              <a:rPr lang="en-US" sz="2400" dirty="0" smtClean="0"/>
              <a:t>Executive functioning</a:t>
            </a:r>
            <a:endParaRPr lang="en" sz="2400" dirty="0"/>
          </a:p>
          <a:p>
            <a:pPr marL="571500" indent="-457200">
              <a:lnSpc>
                <a:spcPct val="115000"/>
              </a:lnSpc>
              <a:spcBef>
                <a:spcPts val="0"/>
              </a:spcBef>
              <a:buClr>
                <a:schemeClr val="dk1"/>
              </a:buClr>
              <a:buSzPct val="166666"/>
              <a:buFont typeface="Arial" panose="020B0604020202020204" pitchFamily="34" charset="0"/>
              <a:buChar char="•"/>
            </a:pPr>
            <a:r>
              <a:rPr lang="en" sz="2400" dirty="0"/>
              <a:t>M</a:t>
            </a:r>
            <a:r>
              <a:rPr lang="en" sz="2400" dirty="0" smtClean="0"/>
              <a:t>emory</a:t>
            </a:r>
            <a:endParaRPr lang="en" sz="2400" dirty="0"/>
          </a:p>
          <a:p>
            <a:pPr marL="571500" indent="-457200">
              <a:lnSpc>
                <a:spcPct val="115000"/>
              </a:lnSpc>
              <a:spcBef>
                <a:spcPts val="0"/>
              </a:spcBef>
              <a:buClr>
                <a:schemeClr val="dk1"/>
              </a:buClr>
              <a:buSzPct val="166666"/>
              <a:buFont typeface="Arial" panose="020B0604020202020204" pitchFamily="34" charset="0"/>
              <a:buChar char="•"/>
            </a:pPr>
            <a:r>
              <a:rPr lang="en" sz="2400" dirty="0"/>
              <a:t>E</a:t>
            </a:r>
            <a:r>
              <a:rPr lang="en" sz="2400" dirty="0" smtClean="0"/>
              <a:t>nvironmental </a:t>
            </a:r>
            <a:r>
              <a:rPr lang="en" sz="2400" dirty="0"/>
              <a:t>stress</a:t>
            </a:r>
          </a:p>
          <a:p>
            <a:pPr marL="571500" indent="-457200">
              <a:lnSpc>
                <a:spcPct val="115000"/>
              </a:lnSpc>
              <a:spcBef>
                <a:spcPts val="0"/>
              </a:spcBef>
              <a:buClr>
                <a:schemeClr val="dk1"/>
              </a:buClr>
              <a:buSzPct val="166666"/>
              <a:buFont typeface="Arial" panose="020B0604020202020204" pitchFamily="34" charset="0"/>
              <a:buChar char="•"/>
            </a:pPr>
            <a:r>
              <a:rPr lang="en" sz="2400" dirty="0"/>
              <a:t>T</a:t>
            </a:r>
            <a:r>
              <a:rPr lang="en" sz="2400" dirty="0" smtClean="0"/>
              <a:t>reatment </a:t>
            </a:r>
            <a:r>
              <a:rPr lang="en" sz="2400" dirty="0"/>
              <a:t>non adherence</a:t>
            </a:r>
          </a:p>
          <a:p>
            <a:pPr marL="571500" indent="-457200">
              <a:lnSpc>
                <a:spcPct val="115000"/>
              </a:lnSpc>
              <a:spcBef>
                <a:spcPts val="0"/>
              </a:spcBef>
              <a:buClr>
                <a:schemeClr val="dk1"/>
              </a:buClr>
              <a:buSzPct val="166666"/>
              <a:buFont typeface="Arial" panose="020B0604020202020204" pitchFamily="34" charset="0"/>
              <a:buChar char="•"/>
            </a:pPr>
            <a:r>
              <a:rPr lang="en" sz="2400" dirty="0"/>
              <a:t>P</a:t>
            </a:r>
            <a:r>
              <a:rPr lang="en" sz="2400" dirty="0" smtClean="0"/>
              <a:t>ersonality disorders</a:t>
            </a:r>
          </a:p>
          <a:p>
            <a:pPr marL="571500" indent="-457200">
              <a:lnSpc>
                <a:spcPct val="115000"/>
              </a:lnSpc>
              <a:spcBef>
                <a:spcPts val="0"/>
              </a:spcBef>
              <a:buClr>
                <a:schemeClr val="dk1"/>
              </a:buClr>
              <a:buSzPct val="166666"/>
              <a:buFont typeface="Arial" panose="020B0604020202020204" pitchFamily="34" charset="0"/>
              <a:buChar char="•"/>
            </a:pPr>
            <a:r>
              <a:rPr lang="en-US" sz="2400" dirty="0" smtClean="0"/>
              <a:t>S</a:t>
            </a:r>
            <a:r>
              <a:rPr lang="en" sz="2400" dirty="0" smtClean="0"/>
              <a:t>ubstance abuse</a:t>
            </a:r>
            <a:endParaRPr lang="en" sz="2400" dirty="0"/>
          </a:p>
          <a:p>
            <a:endParaRPr lang="en" sz="1800" dirty="0"/>
          </a:p>
        </p:txBody>
      </p:sp>
    </p:spTree>
    <p:extLst>
      <p:ext uri="{BB962C8B-B14F-4D97-AF65-F5344CB8AC3E}">
        <p14:creationId xmlns:p14="http://schemas.microsoft.com/office/powerpoint/2010/main" val="443475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Mental Illness &amp; Criminal Justice</a:t>
            </a:r>
            <a:endParaRPr lang="en-US" dirty="0"/>
          </a:p>
        </p:txBody>
      </p:sp>
      <p:sp>
        <p:nvSpPr>
          <p:cNvPr id="3" name="Content Placeholder 2"/>
          <p:cNvSpPr>
            <a:spLocks noGrp="1"/>
          </p:cNvSpPr>
          <p:nvPr>
            <p:ph idx="1"/>
          </p:nvPr>
        </p:nvSpPr>
        <p:spPr>
          <a:xfrm>
            <a:off x="614597" y="1737361"/>
            <a:ext cx="10541083" cy="4558508"/>
          </a:xfrm>
        </p:spPr>
        <p:txBody>
          <a:bodyPr>
            <a:normAutofit fontScale="25000" lnSpcReduction="20000"/>
          </a:bodyPr>
          <a:lstStyle/>
          <a:p>
            <a:pPr>
              <a:lnSpc>
                <a:spcPct val="120000"/>
              </a:lnSpc>
              <a:buFont typeface="Wingdings" panose="05000000000000000000" pitchFamily="2" charset="2"/>
              <a:buChar char="§"/>
            </a:pPr>
            <a:r>
              <a:rPr lang="en-US" sz="8000" dirty="0" smtClean="0"/>
              <a:t>Prevalence of mental illness in adults is 4.1% vs 8-19% with significant psychiatric or </a:t>
            </a:r>
            <a:r>
              <a:rPr lang="en-US" sz="8000" dirty="0" smtClean="0"/>
              <a:t>functional </a:t>
            </a:r>
            <a:r>
              <a:rPr lang="en-US" sz="8000" dirty="0" smtClean="0"/>
              <a:t>disability. </a:t>
            </a:r>
            <a:endParaRPr lang="en-US" sz="8000" dirty="0"/>
          </a:p>
          <a:p>
            <a:pPr>
              <a:lnSpc>
                <a:spcPct val="120000"/>
              </a:lnSpc>
              <a:buFont typeface="Wingdings" panose="05000000000000000000" pitchFamily="2" charset="2"/>
              <a:buChar char="§"/>
            </a:pPr>
            <a:r>
              <a:rPr lang="en-US" sz="8000" dirty="0" smtClean="0"/>
              <a:t>An estimated 36.6% of prison inmates and 43.7% of jail inmates reported they were told by a </a:t>
            </a:r>
            <a:r>
              <a:rPr lang="en-US" sz="8000" dirty="0" smtClean="0"/>
              <a:t>mental </a:t>
            </a:r>
            <a:r>
              <a:rPr lang="en-US" sz="8000" dirty="0" smtClean="0"/>
              <a:t>health professional that they had a mental health disorder. </a:t>
            </a:r>
            <a:endParaRPr lang="en-US" sz="8000" dirty="0"/>
          </a:p>
          <a:p>
            <a:pPr>
              <a:lnSpc>
                <a:spcPct val="120000"/>
              </a:lnSpc>
              <a:buFont typeface="Wingdings" panose="05000000000000000000" pitchFamily="2" charset="2"/>
              <a:buChar char="§"/>
            </a:pPr>
            <a:r>
              <a:rPr lang="en-US" sz="8000" dirty="0"/>
              <a:t>Probation:</a:t>
            </a:r>
          </a:p>
          <a:p>
            <a:pPr lvl="1">
              <a:lnSpc>
                <a:spcPct val="120000"/>
              </a:lnSpc>
              <a:buFont typeface="Wingdings" panose="05000000000000000000" pitchFamily="2" charset="2"/>
              <a:buChar char="§"/>
            </a:pPr>
            <a:r>
              <a:rPr lang="en-US" sz="8000" dirty="0"/>
              <a:t>Those previously incarcerated with mental health challenges are returning due to noncompliance with their probation requirements (</a:t>
            </a:r>
            <a:r>
              <a:rPr lang="en-US" sz="8000" u="sng" dirty="0"/>
              <a:t>not reoffending</a:t>
            </a:r>
            <a:r>
              <a:rPr lang="en-US" sz="8000" dirty="0" smtClean="0"/>
              <a:t>). </a:t>
            </a:r>
            <a:endParaRPr lang="en-US" sz="8000" dirty="0" smtClean="0"/>
          </a:p>
          <a:p>
            <a:pPr lvl="1">
              <a:lnSpc>
                <a:spcPct val="120000"/>
              </a:lnSpc>
              <a:buFont typeface="Wingdings" panose="05000000000000000000" pitchFamily="2" charset="2"/>
              <a:buChar char="§"/>
            </a:pPr>
            <a:r>
              <a:rPr lang="en-US" sz="8000" dirty="0" smtClean="0"/>
              <a:t>52-62% of parolees return to prison &lt;1 year vs. 30% without mental illness (</a:t>
            </a:r>
            <a:r>
              <a:rPr lang="en-US" sz="8000" dirty="0" err="1" smtClean="0"/>
              <a:t>Skeem</a:t>
            </a:r>
            <a:r>
              <a:rPr lang="en-US" sz="8000" dirty="0" smtClean="0"/>
              <a:t>, 2011</a:t>
            </a:r>
            <a:r>
              <a:rPr lang="en-US" sz="8000" dirty="0" smtClean="0"/>
              <a:t>).</a:t>
            </a:r>
            <a:endParaRPr lang="en-US" sz="8000" dirty="0"/>
          </a:p>
          <a:p>
            <a:pPr>
              <a:lnSpc>
                <a:spcPct val="120000"/>
              </a:lnSpc>
              <a:buFont typeface="Wingdings" panose="05000000000000000000" pitchFamily="2" charset="2"/>
              <a:buChar char="§"/>
            </a:pPr>
            <a:r>
              <a:rPr lang="en-US" sz="8000" dirty="0" smtClean="0"/>
              <a:t>Require complex treatment, serviced and supervision strategies with an intertwined system</a:t>
            </a:r>
            <a:r>
              <a:rPr lang="en-US" sz="8000" dirty="0" smtClean="0"/>
              <a:t> (justice, mental health, hospitals, clinics and the welfare system</a:t>
            </a:r>
            <a:r>
              <a:rPr lang="en-US" sz="6200" dirty="0" smtClean="0"/>
              <a:t>. </a:t>
            </a:r>
          </a:p>
          <a:p>
            <a:pPr>
              <a:lnSpc>
                <a:spcPct val="120000"/>
              </a:lnSpc>
            </a:pPr>
            <a:endParaRPr lang="en-US" dirty="0"/>
          </a:p>
          <a:p>
            <a:endParaRPr lang="en-US" dirty="0"/>
          </a:p>
        </p:txBody>
      </p:sp>
      <p:sp>
        <p:nvSpPr>
          <p:cNvPr id="4" name="TextBox 3"/>
          <p:cNvSpPr txBox="1"/>
          <p:nvPr/>
        </p:nvSpPr>
        <p:spPr>
          <a:xfrm>
            <a:off x="1097280" y="5719891"/>
            <a:ext cx="10291156" cy="800219"/>
          </a:xfrm>
          <a:prstGeom prst="rect">
            <a:avLst/>
          </a:prstGeom>
          <a:noFill/>
        </p:spPr>
        <p:txBody>
          <a:bodyPr wrap="square" rtlCol="0">
            <a:spAutoFit/>
          </a:bodyPr>
          <a:lstStyle/>
          <a:p>
            <a:r>
              <a:rPr lang="en-US" sz="1400" dirty="0" smtClean="0"/>
              <a:t>Human Rights Watch - </a:t>
            </a:r>
            <a:r>
              <a:rPr lang="en-US" sz="1400" i="1" dirty="0" smtClean="0"/>
              <a:t>Callous </a:t>
            </a:r>
            <a:r>
              <a:rPr lang="en-US" sz="1400" i="1" dirty="0" smtClean="0"/>
              <a:t>and Cruel: Use of Force against Inmates with Mental Disabilities in US Jails and </a:t>
            </a:r>
            <a:r>
              <a:rPr lang="en-US" sz="1400" i="1" dirty="0" smtClean="0"/>
              <a:t>Prisons </a:t>
            </a:r>
            <a:endParaRPr lang="en-US" sz="1400" i="1" dirty="0" smtClean="0"/>
          </a:p>
          <a:p>
            <a:r>
              <a:rPr lang="en-US" sz="1400" dirty="0">
                <a:hlinkClick r:id="rId2"/>
              </a:rPr>
              <a:t>https://</a:t>
            </a:r>
            <a:r>
              <a:rPr lang="en-US" sz="1400" dirty="0" smtClean="0">
                <a:hlinkClick r:id="rId2"/>
              </a:rPr>
              <a:t>www.hrw.org/report/2015/05/12/callous-and-cruel/use-force-against-inmates-mental-disabilities-us-jails-and</a:t>
            </a:r>
            <a:endParaRPr lang="en-US" sz="1400" dirty="0" smtClean="0"/>
          </a:p>
          <a:p>
            <a:endParaRPr lang="en-US" dirty="0"/>
          </a:p>
        </p:txBody>
      </p:sp>
    </p:spTree>
    <p:extLst>
      <p:ext uri="{BB962C8B-B14F-4D97-AF65-F5344CB8AC3E}">
        <p14:creationId xmlns:p14="http://schemas.microsoft.com/office/powerpoint/2010/main" val="640443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p:txBody>
          <a:bodyPr>
            <a:normAutofit/>
          </a:bodyPr>
          <a:lstStyle/>
          <a:p>
            <a:pPr marL="0" indent="0">
              <a:buNone/>
            </a:pPr>
            <a:r>
              <a:rPr lang="en-US" sz="5400" dirty="0" smtClean="0"/>
              <a:t>Traumatic</a:t>
            </a:r>
          </a:p>
          <a:p>
            <a:pPr marL="0" indent="0">
              <a:buNone/>
            </a:pPr>
            <a:r>
              <a:rPr lang="en-US" sz="5400" dirty="0" smtClean="0"/>
              <a:t>Brain</a:t>
            </a:r>
          </a:p>
          <a:p>
            <a:pPr marL="0" indent="0">
              <a:buNone/>
            </a:pPr>
            <a:r>
              <a:rPr lang="en-US" sz="5400" dirty="0" smtClean="0"/>
              <a:t>Injury</a:t>
            </a:r>
            <a:endParaRPr lang="en-US" sz="5400" dirty="0"/>
          </a:p>
        </p:txBody>
      </p:sp>
      <p:pic>
        <p:nvPicPr>
          <p:cNvPr id="4" name="Picture 3"/>
          <p:cNvPicPr>
            <a:picLocks noChangeAspect="1"/>
          </p:cNvPicPr>
          <p:nvPr/>
        </p:nvPicPr>
        <p:blipFill>
          <a:blip r:embed="rId2"/>
          <a:stretch>
            <a:fillRect/>
          </a:stretch>
        </p:blipFill>
        <p:spPr>
          <a:xfrm>
            <a:off x="4083908" y="274637"/>
            <a:ext cx="7405143" cy="5924114"/>
          </a:xfrm>
          <a:prstGeom prst="rect">
            <a:avLst/>
          </a:prstGeom>
        </p:spPr>
      </p:pic>
      <p:sp>
        <p:nvSpPr>
          <p:cNvPr id="5" name="TextBox 4"/>
          <p:cNvSpPr txBox="1"/>
          <p:nvPr/>
        </p:nvSpPr>
        <p:spPr>
          <a:xfrm>
            <a:off x="209391" y="5396787"/>
            <a:ext cx="3781168" cy="923330"/>
          </a:xfrm>
          <a:prstGeom prst="rect">
            <a:avLst/>
          </a:prstGeom>
          <a:noFill/>
        </p:spPr>
        <p:txBody>
          <a:bodyPr wrap="square" rtlCol="0">
            <a:spAutoFit/>
          </a:bodyPr>
          <a:lstStyle/>
          <a:p>
            <a:r>
              <a:rPr lang="en-US" dirty="0">
                <a:hlinkClick r:id="rId3"/>
              </a:rPr>
              <a:t>https://</a:t>
            </a:r>
            <a:r>
              <a:rPr lang="en-US" dirty="0" smtClean="0">
                <a:hlinkClick r:id="rId3"/>
              </a:rPr>
              <a:t>news.illinois.edu/infographics/braintrauma-infographic.pdf</a:t>
            </a:r>
            <a:endParaRPr lang="en-US" dirty="0" smtClean="0"/>
          </a:p>
          <a:p>
            <a:endParaRPr lang="en-US" dirty="0"/>
          </a:p>
        </p:txBody>
      </p:sp>
    </p:spTree>
    <p:extLst>
      <p:ext uri="{BB962C8B-B14F-4D97-AF65-F5344CB8AC3E}">
        <p14:creationId xmlns:p14="http://schemas.microsoft.com/office/powerpoint/2010/main" val="1879022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6559</TotalTime>
  <Words>825</Words>
  <Application>Microsoft Office PowerPoint</Application>
  <PresentationFormat>Widescreen</PresentationFormat>
  <Paragraphs>96</Paragraphs>
  <Slides>19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Calibri Light</vt:lpstr>
      <vt:lpstr>Times New Roman</vt:lpstr>
      <vt:lpstr>Wingdings</vt:lpstr>
      <vt:lpstr>Wingdings 2</vt:lpstr>
      <vt:lpstr>HDOfficeLightV0</vt:lpstr>
      <vt:lpstr>1_HDOfficeLightV0</vt:lpstr>
      <vt:lpstr>2_HDOfficeLightV0</vt:lpstr>
      <vt:lpstr>Retrospect</vt:lpstr>
      <vt:lpstr>Understanding the Impact of Hidden Disabilities on Reentry Population Success: Just Because You Don’t See It Doesn’t Mean It Isn’t There </vt:lpstr>
      <vt:lpstr>Successful Reentry: Against all Odds</vt:lpstr>
      <vt:lpstr>Impact of Hidden Disabilities on Reentry Population Success: Just Because You Don’t See It Doesn’t Mean It Isn’t There</vt:lpstr>
      <vt:lpstr>Framework for Individual and System Success (A Glimpse)</vt:lpstr>
      <vt:lpstr>Just because you don’t see it doesn’t mean it isn’t there….</vt:lpstr>
      <vt:lpstr>PowerPoint Presentation</vt:lpstr>
      <vt:lpstr>Mental Illness Risk Factors</vt:lpstr>
      <vt:lpstr>Mental Illness &amp; Criminal Justice</vt:lpstr>
      <vt:lpstr> </vt:lpstr>
      <vt:lpstr>TBI Risk Factors</vt:lpstr>
      <vt:lpstr>TBI and Criminal Justice </vt:lpstr>
      <vt:lpstr>Reentry Barriers &amp; Assets</vt:lpstr>
      <vt:lpstr>Individual Disability Factors Affecting Reentry</vt:lpstr>
      <vt:lpstr>Disability Barriers Services &amp; Supports</vt:lpstr>
      <vt:lpstr>Framework for Individual and System Success</vt:lpstr>
      <vt:lpstr>What can you use now?  What do you need next?</vt:lpstr>
      <vt:lpstr>Resources</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Reentry</dc:title>
  <dc:creator>Cherie Takemoto</dc:creator>
  <cp:lastModifiedBy>Cherie Takemoto</cp:lastModifiedBy>
  <cp:revision>43</cp:revision>
  <dcterms:created xsi:type="dcterms:W3CDTF">2015-11-19T23:04:45Z</dcterms:created>
  <dcterms:modified xsi:type="dcterms:W3CDTF">2015-12-02T17:02:14Z</dcterms:modified>
</cp:coreProperties>
</file>